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20"/>
  </p:notesMasterIdLst>
  <p:handoutMasterIdLst>
    <p:handoutMasterId r:id="rId21"/>
  </p:handoutMasterIdLst>
  <p:sldIdLst>
    <p:sldId id="309" r:id="rId2"/>
    <p:sldId id="312" r:id="rId3"/>
    <p:sldId id="311" r:id="rId4"/>
    <p:sldId id="257" r:id="rId5"/>
    <p:sldId id="258" r:id="rId6"/>
    <p:sldId id="299" r:id="rId7"/>
    <p:sldId id="301" r:id="rId8"/>
    <p:sldId id="300" r:id="rId9"/>
    <p:sldId id="302" r:id="rId10"/>
    <p:sldId id="303" r:id="rId11"/>
    <p:sldId id="262" r:id="rId12"/>
    <p:sldId id="295" r:id="rId13"/>
    <p:sldId id="304" r:id="rId14"/>
    <p:sldId id="305" r:id="rId15"/>
    <p:sldId id="306" r:id="rId16"/>
    <p:sldId id="307" r:id="rId17"/>
    <p:sldId id="308" r:id="rId18"/>
    <p:sldId id="265"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02" autoAdjust="0"/>
    <p:restoredTop sz="94495" autoAdjust="0"/>
  </p:normalViewPr>
  <p:slideViewPr>
    <p:cSldViewPr snapToGrid="0">
      <p:cViewPr>
        <p:scale>
          <a:sx n="80" d="100"/>
          <a:sy n="80" d="100"/>
        </p:scale>
        <p:origin x="701"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B422BD-B519-F446-8581-AE6616A6C025}" type="doc">
      <dgm:prSet loTypeId="urn:microsoft.com/office/officeart/2005/8/layout/default#4" loCatId="list" qsTypeId="urn:microsoft.com/office/officeart/2005/8/quickstyle/simple4" qsCatId="simple" csTypeId="urn:microsoft.com/office/officeart/2005/8/colors/accent1_2" csCatId="accent1" phldr="1"/>
      <dgm:spPr/>
      <dgm:t>
        <a:bodyPr/>
        <a:lstStyle/>
        <a:p>
          <a:endParaRPr lang="en-US"/>
        </a:p>
      </dgm:t>
    </dgm:pt>
    <dgm:pt modelId="{9E021C0C-913C-024B-8081-ED3626790068}">
      <dgm:prSet/>
      <dgm:spPr/>
      <dgm:t>
        <a:bodyPr/>
        <a:lstStyle/>
        <a:p>
          <a:pPr rtl="0"/>
          <a:r>
            <a:rPr lang="en-US" b="1" dirty="0">
              <a:solidFill>
                <a:schemeClr val="tx2"/>
              </a:solidFill>
            </a:rPr>
            <a:t>Provide Information</a:t>
          </a:r>
        </a:p>
      </dgm:t>
    </dgm:pt>
    <dgm:pt modelId="{E9204ED1-4F42-D842-AE8C-F2CAEBB2DEBB}" type="parTrans" cxnId="{58A002AF-A3B7-634A-AC89-B82383B2C210}">
      <dgm:prSet/>
      <dgm:spPr/>
      <dgm:t>
        <a:bodyPr/>
        <a:lstStyle/>
        <a:p>
          <a:endParaRPr lang="en-US" b="1">
            <a:solidFill>
              <a:schemeClr val="tx2"/>
            </a:solidFill>
          </a:endParaRPr>
        </a:p>
      </dgm:t>
    </dgm:pt>
    <dgm:pt modelId="{6B8DCE15-A231-1949-ABCE-74AC60D8FE61}" type="sibTrans" cxnId="{58A002AF-A3B7-634A-AC89-B82383B2C210}">
      <dgm:prSet/>
      <dgm:spPr/>
      <dgm:t>
        <a:bodyPr/>
        <a:lstStyle/>
        <a:p>
          <a:endParaRPr lang="en-US" b="1">
            <a:solidFill>
              <a:schemeClr val="tx2"/>
            </a:solidFill>
          </a:endParaRPr>
        </a:p>
      </dgm:t>
    </dgm:pt>
    <dgm:pt modelId="{EDD21CD4-D7F4-944F-BE35-EB6DA7DD80C5}">
      <dgm:prSet/>
      <dgm:spPr/>
      <dgm:t>
        <a:bodyPr/>
        <a:lstStyle/>
        <a:p>
          <a:pPr rtl="0"/>
          <a:r>
            <a:rPr lang="en-US" b="1" dirty="0">
              <a:solidFill>
                <a:schemeClr val="tx2"/>
              </a:solidFill>
            </a:rPr>
            <a:t>Build Skills</a:t>
          </a:r>
        </a:p>
      </dgm:t>
    </dgm:pt>
    <dgm:pt modelId="{10E74B6B-8D59-EF45-BA4E-6B86FDEA046F}" type="parTrans" cxnId="{6F6B42B6-D0A9-1842-A094-C659EC91D892}">
      <dgm:prSet/>
      <dgm:spPr/>
      <dgm:t>
        <a:bodyPr/>
        <a:lstStyle/>
        <a:p>
          <a:endParaRPr lang="en-US" b="1">
            <a:solidFill>
              <a:schemeClr val="tx2"/>
            </a:solidFill>
          </a:endParaRPr>
        </a:p>
      </dgm:t>
    </dgm:pt>
    <dgm:pt modelId="{5297C150-E1EC-3D4E-ABB6-F09505844691}" type="sibTrans" cxnId="{6F6B42B6-D0A9-1842-A094-C659EC91D892}">
      <dgm:prSet/>
      <dgm:spPr/>
      <dgm:t>
        <a:bodyPr/>
        <a:lstStyle/>
        <a:p>
          <a:endParaRPr lang="en-US" b="1">
            <a:solidFill>
              <a:schemeClr val="tx2"/>
            </a:solidFill>
          </a:endParaRPr>
        </a:p>
      </dgm:t>
    </dgm:pt>
    <dgm:pt modelId="{E424201D-1EF4-9242-B8BC-3D5A1AF02E8C}">
      <dgm:prSet/>
      <dgm:spPr/>
      <dgm:t>
        <a:bodyPr/>
        <a:lstStyle/>
        <a:p>
          <a:pPr rtl="0"/>
          <a:r>
            <a:rPr lang="en-US" b="1" dirty="0">
              <a:solidFill>
                <a:schemeClr val="tx2"/>
              </a:solidFill>
            </a:rPr>
            <a:t>Provide Support</a:t>
          </a:r>
        </a:p>
      </dgm:t>
    </dgm:pt>
    <dgm:pt modelId="{821A140C-873A-2842-8E6D-E7FC86326A32}" type="parTrans" cxnId="{1D8DBA32-5C15-5B40-B73E-D3C30DEE3205}">
      <dgm:prSet/>
      <dgm:spPr/>
      <dgm:t>
        <a:bodyPr/>
        <a:lstStyle/>
        <a:p>
          <a:endParaRPr lang="en-US" b="1">
            <a:solidFill>
              <a:schemeClr val="tx2"/>
            </a:solidFill>
          </a:endParaRPr>
        </a:p>
      </dgm:t>
    </dgm:pt>
    <dgm:pt modelId="{6BAA43A2-BC04-2A47-A5C0-43F2C64DB3CF}" type="sibTrans" cxnId="{1D8DBA32-5C15-5B40-B73E-D3C30DEE3205}">
      <dgm:prSet/>
      <dgm:spPr/>
      <dgm:t>
        <a:bodyPr/>
        <a:lstStyle/>
        <a:p>
          <a:endParaRPr lang="en-US" b="1">
            <a:solidFill>
              <a:schemeClr val="tx2"/>
            </a:solidFill>
          </a:endParaRPr>
        </a:p>
      </dgm:t>
    </dgm:pt>
    <dgm:pt modelId="{77F95EDA-C9C1-5E48-AB6C-1107245868BA}">
      <dgm:prSet/>
      <dgm:spPr/>
      <dgm:t>
        <a:bodyPr/>
        <a:lstStyle/>
        <a:p>
          <a:pPr rtl="0"/>
          <a:r>
            <a:rPr lang="en-US" b="1" dirty="0">
              <a:solidFill>
                <a:schemeClr val="tx2"/>
              </a:solidFill>
            </a:rPr>
            <a:t>Enhance or Reduce Access &amp; Barriers</a:t>
          </a:r>
        </a:p>
      </dgm:t>
    </dgm:pt>
    <dgm:pt modelId="{D9302C2D-9AAF-354B-B4DF-8607CF9CAA12}" type="parTrans" cxnId="{70793529-BBF9-7849-96F7-29484BA297C2}">
      <dgm:prSet/>
      <dgm:spPr/>
      <dgm:t>
        <a:bodyPr/>
        <a:lstStyle/>
        <a:p>
          <a:endParaRPr lang="en-US" b="1">
            <a:solidFill>
              <a:schemeClr val="tx2"/>
            </a:solidFill>
          </a:endParaRPr>
        </a:p>
      </dgm:t>
    </dgm:pt>
    <dgm:pt modelId="{A9F4B988-7FEF-9A44-B3ED-AFEC9B944158}" type="sibTrans" cxnId="{70793529-BBF9-7849-96F7-29484BA297C2}">
      <dgm:prSet/>
      <dgm:spPr/>
      <dgm:t>
        <a:bodyPr/>
        <a:lstStyle/>
        <a:p>
          <a:endParaRPr lang="en-US" b="1">
            <a:solidFill>
              <a:schemeClr val="tx2"/>
            </a:solidFill>
          </a:endParaRPr>
        </a:p>
      </dgm:t>
    </dgm:pt>
    <dgm:pt modelId="{8D1E0E8E-570F-EE40-A111-309D05D6CF8E}">
      <dgm:prSet/>
      <dgm:spPr/>
      <dgm:t>
        <a:bodyPr/>
        <a:lstStyle/>
        <a:p>
          <a:pPr rtl="0"/>
          <a:r>
            <a:rPr lang="en-US" b="1" dirty="0">
              <a:solidFill>
                <a:schemeClr val="tx2"/>
              </a:solidFill>
            </a:rPr>
            <a:t>Change Consequences</a:t>
          </a:r>
        </a:p>
      </dgm:t>
    </dgm:pt>
    <dgm:pt modelId="{3554370E-8DE5-B648-8049-E262C98B352E}" type="parTrans" cxnId="{6E118F0D-16E5-974F-85B1-199005DE95BC}">
      <dgm:prSet/>
      <dgm:spPr/>
      <dgm:t>
        <a:bodyPr/>
        <a:lstStyle/>
        <a:p>
          <a:endParaRPr lang="en-US" b="1">
            <a:solidFill>
              <a:schemeClr val="tx2"/>
            </a:solidFill>
          </a:endParaRPr>
        </a:p>
      </dgm:t>
    </dgm:pt>
    <dgm:pt modelId="{22BED1F7-5B98-0B4E-AADE-82E5899D2120}" type="sibTrans" cxnId="{6E118F0D-16E5-974F-85B1-199005DE95BC}">
      <dgm:prSet/>
      <dgm:spPr/>
      <dgm:t>
        <a:bodyPr/>
        <a:lstStyle/>
        <a:p>
          <a:endParaRPr lang="en-US" b="1">
            <a:solidFill>
              <a:schemeClr val="tx2"/>
            </a:solidFill>
          </a:endParaRPr>
        </a:p>
      </dgm:t>
    </dgm:pt>
    <dgm:pt modelId="{0C7896DE-5505-4344-B898-BBFF345B6FD4}">
      <dgm:prSet/>
      <dgm:spPr/>
      <dgm:t>
        <a:bodyPr/>
        <a:lstStyle/>
        <a:p>
          <a:pPr rtl="0"/>
          <a:r>
            <a:rPr lang="en-US" b="1" dirty="0">
              <a:solidFill>
                <a:schemeClr val="tx2"/>
              </a:solidFill>
            </a:rPr>
            <a:t>Change Physical Design</a:t>
          </a:r>
        </a:p>
      </dgm:t>
    </dgm:pt>
    <dgm:pt modelId="{D0B3A1A3-CC0B-2348-B301-BC3CA15BEBDD}" type="parTrans" cxnId="{55F1FC9F-FF4D-0B49-B4F4-B84B530D6211}">
      <dgm:prSet/>
      <dgm:spPr/>
      <dgm:t>
        <a:bodyPr/>
        <a:lstStyle/>
        <a:p>
          <a:endParaRPr lang="en-US" b="1">
            <a:solidFill>
              <a:schemeClr val="tx2"/>
            </a:solidFill>
          </a:endParaRPr>
        </a:p>
      </dgm:t>
    </dgm:pt>
    <dgm:pt modelId="{28DFBE1C-523E-6A42-A70B-1902799EB7BB}" type="sibTrans" cxnId="{55F1FC9F-FF4D-0B49-B4F4-B84B530D6211}">
      <dgm:prSet/>
      <dgm:spPr/>
      <dgm:t>
        <a:bodyPr/>
        <a:lstStyle/>
        <a:p>
          <a:endParaRPr lang="en-US" b="1">
            <a:solidFill>
              <a:schemeClr val="tx2"/>
            </a:solidFill>
          </a:endParaRPr>
        </a:p>
      </dgm:t>
    </dgm:pt>
    <dgm:pt modelId="{06002CBA-480D-2849-AFB8-BF5B4F2CCBB0}">
      <dgm:prSet/>
      <dgm:spPr/>
      <dgm:t>
        <a:bodyPr/>
        <a:lstStyle/>
        <a:p>
          <a:pPr rtl="0"/>
          <a:r>
            <a:rPr lang="en-US" b="1" dirty="0">
              <a:solidFill>
                <a:schemeClr val="tx2"/>
              </a:solidFill>
            </a:rPr>
            <a:t>Modify Policy</a:t>
          </a:r>
        </a:p>
      </dgm:t>
    </dgm:pt>
    <dgm:pt modelId="{8C5D50E5-9CE6-4648-8012-EC7A1111ECD2}" type="parTrans" cxnId="{91BD862B-1A98-BD47-84F0-708E1051ED8D}">
      <dgm:prSet/>
      <dgm:spPr/>
      <dgm:t>
        <a:bodyPr/>
        <a:lstStyle/>
        <a:p>
          <a:endParaRPr lang="en-US" b="1">
            <a:solidFill>
              <a:schemeClr val="tx2"/>
            </a:solidFill>
          </a:endParaRPr>
        </a:p>
      </dgm:t>
    </dgm:pt>
    <dgm:pt modelId="{8F16494E-ED25-BF45-9965-4C8FF43214BF}" type="sibTrans" cxnId="{91BD862B-1A98-BD47-84F0-708E1051ED8D}">
      <dgm:prSet/>
      <dgm:spPr/>
      <dgm:t>
        <a:bodyPr/>
        <a:lstStyle/>
        <a:p>
          <a:endParaRPr lang="en-US" b="1">
            <a:solidFill>
              <a:schemeClr val="tx2"/>
            </a:solidFill>
          </a:endParaRPr>
        </a:p>
      </dgm:t>
    </dgm:pt>
    <dgm:pt modelId="{4EEEF02B-A8BD-3045-8DAE-E93C96C8F251}" type="pres">
      <dgm:prSet presAssocID="{9DB422BD-B519-F446-8581-AE6616A6C025}" presName="diagram" presStyleCnt="0">
        <dgm:presLayoutVars>
          <dgm:dir/>
          <dgm:resizeHandles val="exact"/>
        </dgm:presLayoutVars>
      </dgm:prSet>
      <dgm:spPr/>
    </dgm:pt>
    <dgm:pt modelId="{52AE92F8-BB00-A247-9905-7169795A0930}" type="pres">
      <dgm:prSet presAssocID="{9E021C0C-913C-024B-8081-ED3626790068}" presName="node" presStyleLbl="node1" presStyleIdx="0" presStyleCnt="7">
        <dgm:presLayoutVars>
          <dgm:bulletEnabled val="1"/>
        </dgm:presLayoutVars>
      </dgm:prSet>
      <dgm:spPr/>
    </dgm:pt>
    <dgm:pt modelId="{7328225A-A055-B746-B6FB-88A09813255A}" type="pres">
      <dgm:prSet presAssocID="{6B8DCE15-A231-1949-ABCE-74AC60D8FE61}" presName="sibTrans" presStyleCnt="0"/>
      <dgm:spPr/>
    </dgm:pt>
    <dgm:pt modelId="{17F1F509-7B17-3E49-9264-8CDF3A8EE4C0}" type="pres">
      <dgm:prSet presAssocID="{EDD21CD4-D7F4-944F-BE35-EB6DA7DD80C5}" presName="node" presStyleLbl="node1" presStyleIdx="1" presStyleCnt="7">
        <dgm:presLayoutVars>
          <dgm:bulletEnabled val="1"/>
        </dgm:presLayoutVars>
      </dgm:prSet>
      <dgm:spPr/>
    </dgm:pt>
    <dgm:pt modelId="{44F946D9-67DD-2149-8C37-272DD108D76D}" type="pres">
      <dgm:prSet presAssocID="{5297C150-E1EC-3D4E-ABB6-F09505844691}" presName="sibTrans" presStyleCnt="0"/>
      <dgm:spPr/>
    </dgm:pt>
    <dgm:pt modelId="{941574C4-13C2-AE4B-BA85-4551A6C1DAFE}" type="pres">
      <dgm:prSet presAssocID="{E424201D-1EF4-9242-B8BC-3D5A1AF02E8C}" presName="node" presStyleLbl="node1" presStyleIdx="2" presStyleCnt="7" custLinFactNeighborX="-2458" custLinFactNeighborY="1024">
        <dgm:presLayoutVars>
          <dgm:bulletEnabled val="1"/>
        </dgm:presLayoutVars>
      </dgm:prSet>
      <dgm:spPr/>
    </dgm:pt>
    <dgm:pt modelId="{F4413CD5-BEAC-D445-9F25-3A27F8596A5A}" type="pres">
      <dgm:prSet presAssocID="{6BAA43A2-BC04-2A47-A5C0-43F2C64DB3CF}" presName="sibTrans" presStyleCnt="0"/>
      <dgm:spPr/>
    </dgm:pt>
    <dgm:pt modelId="{AD8A258A-2868-AB4F-A8E7-D443B4670293}" type="pres">
      <dgm:prSet presAssocID="{77F95EDA-C9C1-5E48-AB6C-1107245868BA}" presName="node" presStyleLbl="node1" presStyleIdx="3" presStyleCnt="7">
        <dgm:presLayoutVars>
          <dgm:bulletEnabled val="1"/>
        </dgm:presLayoutVars>
      </dgm:prSet>
      <dgm:spPr/>
    </dgm:pt>
    <dgm:pt modelId="{2CDE19C3-C97A-CB4B-9685-27210DDD2E19}" type="pres">
      <dgm:prSet presAssocID="{A9F4B988-7FEF-9A44-B3ED-AFEC9B944158}" presName="sibTrans" presStyleCnt="0"/>
      <dgm:spPr/>
    </dgm:pt>
    <dgm:pt modelId="{7F9B2543-7D4C-A444-AE22-97047047EB4B}" type="pres">
      <dgm:prSet presAssocID="{8D1E0E8E-570F-EE40-A111-309D05D6CF8E}" presName="node" presStyleLbl="node1" presStyleIdx="4" presStyleCnt="7">
        <dgm:presLayoutVars>
          <dgm:bulletEnabled val="1"/>
        </dgm:presLayoutVars>
      </dgm:prSet>
      <dgm:spPr/>
    </dgm:pt>
    <dgm:pt modelId="{55E99F0F-BFEC-A846-AECB-2371D956A92F}" type="pres">
      <dgm:prSet presAssocID="{22BED1F7-5B98-0B4E-AADE-82E5899D2120}" presName="sibTrans" presStyleCnt="0"/>
      <dgm:spPr/>
    </dgm:pt>
    <dgm:pt modelId="{99F8A565-DB4F-FB41-A3D0-6BEA01C3721C}" type="pres">
      <dgm:prSet presAssocID="{0C7896DE-5505-4344-B898-BBFF345B6FD4}" presName="node" presStyleLbl="node1" presStyleIdx="5" presStyleCnt="7">
        <dgm:presLayoutVars>
          <dgm:bulletEnabled val="1"/>
        </dgm:presLayoutVars>
      </dgm:prSet>
      <dgm:spPr/>
    </dgm:pt>
    <dgm:pt modelId="{8A49A3B1-7633-444F-BA0E-2ACD86CD4FAA}" type="pres">
      <dgm:prSet presAssocID="{28DFBE1C-523E-6A42-A70B-1902799EB7BB}" presName="sibTrans" presStyleCnt="0"/>
      <dgm:spPr/>
    </dgm:pt>
    <dgm:pt modelId="{25EB94A1-7CD6-854C-80A1-C2C724481CE9}" type="pres">
      <dgm:prSet presAssocID="{06002CBA-480D-2849-AFB8-BF5B4F2CCBB0}" presName="node" presStyleLbl="node1" presStyleIdx="6" presStyleCnt="7">
        <dgm:presLayoutVars>
          <dgm:bulletEnabled val="1"/>
        </dgm:presLayoutVars>
      </dgm:prSet>
      <dgm:spPr/>
    </dgm:pt>
  </dgm:ptLst>
  <dgm:cxnLst>
    <dgm:cxn modelId="{6E118F0D-16E5-974F-85B1-199005DE95BC}" srcId="{9DB422BD-B519-F446-8581-AE6616A6C025}" destId="{8D1E0E8E-570F-EE40-A111-309D05D6CF8E}" srcOrd="4" destOrd="0" parTransId="{3554370E-8DE5-B648-8049-E262C98B352E}" sibTransId="{22BED1F7-5B98-0B4E-AADE-82E5899D2120}"/>
    <dgm:cxn modelId="{E6EA551A-37D8-41A0-BA30-1C56445AC939}" type="presOf" srcId="{EDD21CD4-D7F4-944F-BE35-EB6DA7DD80C5}" destId="{17F1F509-7B17-3E49-9264-8CDF3A8EE4C0}" srcOrd="0" destOrd="0" presId="urn:microsoft.com/office/officeart/2005/8/layout/default#4"/>
    <dgm:cxn modelId="{177F471F-A83F-4A9D-9A52-1264E1A4F410}" type="presOf" srcId="{E424201D-1EF4-9242-B8BC-3D5A1AF02E8C}" destId="{941574C4-13C2-AE4B-BA85-4551A6C1DAFE}" srcOrd="0" destOrd="0" presId="urn:microsoft.com/office/officeart/2005/8/layout/default#4"/>
    <dgm:cxn modelId="{70793529-BBF9-7849-96F7-29484BA297C2}" srcId="{9DB422BD-B519-F446-8581-AE6616A6C025}" destId="{77F95EDA-C9C1-5E48-AB6C-1107245868BA}" srcOrd="3" destOrd="0" parTransId="{D9302C2D-9AAF-354B-B4DF-8607CF9CAA12}" sibTransId="{A9F4B988-7FEF-9A44-B3ED-AFEC9B944158}"/>
    <dgm:cxn modelId="{91BD862B-1A98-BD47-84F0-708E1051ED8D}" srcId="{9DB422BD-B519-F446-8581-AE6616A6C025}" destId="{06002CBA-480D-2849-AFB8-BF5B4F2CCBB0}" srcOrd="6" destOrd="0" parTransId="{8C5D50E5-9CE6-4648-8012-EC7A1111ECD2}" sibTransId="{8F16494E-ED25-BF45-9965-4C8FF43214BF}"/>
    <dgm:cxn modelId="{1D8DBA32-5C15-5B40-B73E-D3C30DEE3205}" srcId="{9DB422BD-B519-F446-8581-AE6616A6C025}" destId="{E424201D-1EF4-9242-B8BC-3D5A1AF02E8C}" srcOrd="2" destOrd="0" parTransId="{821A140C-873A-2842-8E6D-E7FC86326A32}" sibTransId="{6BAA43A2-BC04-2A47-A5C0-43F2C64DB3CF}"/>
    <dgm:cxn modelId="{DE363584-74DF-4265-8FA8-2B0A75644631}" type="presOf" srcId="{9DB422BD-B519-F446-8581-AE6616A6C025}" destId="{4EEEF02B-A8BD-3045-8DAE-E93C96C8F251}" srcOrd="0" destOrd="0" presId="urn:microsoft.com/office/officeart/2005/8/layout/default#4"/>
    <dgm:cxn modelId="{137E4C84-A5A5-47D2-AE25-BCE0273579B6}" type="presOf" srcId="{06002CBA-480D-2849-AFB8-BF5B4F2CCBB0}" destId="{25EB94A1-7CD6-854C-80A1-C2C724481CE9}" srcOrd="0" destOrd="0" presId="urn:microsoft.com/office/officeart/2005/8/layout/default#4"/>
    <dgm:cxn modelId="{55F1FC9F-FF4D-0B49-B4F4-B84B530D6211}" srcId="{9DB422BD-B519-F446-8581-AE6616A6C025}" destId="{0C7896DE-5505-4344-B898-BBFF345B6FD4}" srcOrd="5" destOrd="0" parTransId="{D0B3A1A3-CC0B-2348-B301-BC3CA15BEBDD}" sibTransId="{28DFBE1C-523E-6A42-A70B-1902799EB7BB}"/>
    <dgm:cxn modelId="{247EEEAA-0F9E-466E-ADFF-9B905C955C86}" type="presOf" srcId="{77F95EDA-C9C1-5E48-AB6C-1107245868BA}" destId="{AD8A258A-2868-AB4F-A8E7-D443B4670293}" srcOrd="0" destOrd="0" presId="urn:microsoft.com/office/officeart/2005/8/layout/default#4"/>
    <dgm:cxn modelId="{58A002AF-A3B7-634A-AC89-B82383B2C210}" srcId="{9DB422BD-B519-F446-8581-AE6616A6C025}" destId="{9E021C0C-913C-024B-8081-ED3626790068}" srcOrd="0" destOrd="0" parTransId="{E9204ED1-4F42-D842-AE8C-F2CAEBB2DEBB}" sibTransId="{6B8DCE15-A231-1949-ABCE-74AC60D8FE61}"/>
    <dgm:cxn modelId="{6F6B42B6-D0A9-1842-A094-C659EC91D892}" srcId="{9DB422BD-B519-F446-8581-AE6616A6C025}" destId="{EDD21CD4-D7F4-944F-BE35-EB6DA7DD80C5}" srcOrd="1" destOrd="0" parTransId="{10E74B6B-8D59-EF45-BA4E-6B86FDEA046F}" sibTransId="{5297C150-E1EC-3D4E-ABB6-F09505844691}"/>
    <dgm:cxn modelId="{F9B3A0DD-6F26-4B0C-ACEF-76DD60E1B0F7}" type="presOf" srcId="{0C7896DE-5505-4344-B898-BBFF345B6FD4}" destId="{99F8A565-DB4F-FB41-A3D0-6BEA01C3721C}" srcOrd="0" destOrd="0" presId="urn:microsoft.com/office/officeart/2005/8/layout/default#4"/>
    <dgm:cxn modelId="{CD74DCE5-257E-4D09-B694-CBB663A5BDFE}" type="presOf" srcId="{9E021C0C-913C-024B-8081-ED3626790068}" destId="{52AE92F8-BB00-A247-9905-7169795A0930}" srcOrd="0" destOrd="0" presId="urn:microsoft.com/office/officeart/2005/8/layout/default#4"/>
    <dgm:cxn modelId="{3817C4F9-C7F1-432A-85CC-C28F950A8F39}" type="presOf" srcId="{8D1E0E8E-570F-EE40-A111-309D05D6CF8E}" destId="{7F9B2543-7D4C-A444-AE22-97047047EB4B}" srcOrd="0" destOrd="0" presId="urn:microsoft.com/office/officeart/2005/8/layout/default#4"/>
    <dgm:cxn modelId="{380BE367-F9F4-4B94-AA94-BAE711B4AE76}" type="presParOf" srcId="{4EEEF02B-A8BD-3045-8DAE-E93C96C8F251}" destId="{52AE92F8-BB00-A247-9905-7169795A0930}" srcOrd="0" destOrd="0" presId="urn:microsoft.com/office/officeart/2005/8/layout/default#4"/>
    <dgm:cxn modelId="{ED2EDAD0-2606-4DB9-B5C4-F82CF185707E}" type="presParOf" srcId="{4EEEF02B-A8BD-3045-8DAE-E93C96C8F251}" destId="{7328225A-A055-B746-B6FB-88A09813255A}" srcOrd="1" destOrd="0" presId="urn:microsoft.com/office/officeart/2005/8/layout/default#4"/>
    <dgm:cxn modelId="{9017D57B-4C41-46E6-9F90-A5D02E3B3A40}" type="presParOf" srcId="{4EEEF02B-A8BD-3045-8DAE-E93C96C8F251}" destId="{17F1F509-7B17-3E49-9264-8CDF3A8EE4C0}" srcOrd="2" destOrd="0" presId="urn:microsoft.com/office/officeart/2005/8/layout/default#4"/>
    <dgm:cxn modelId="{2CC4EDE6-06C7-4D21-A8D4-D979CB17BF5E}" type="presParOf" srcId="{4EEEF02B-A8BD-3045-8DAE-E93C96C8F251}" destId="{44F946D9-67DD-2149-8C37-272DD108D76D}" srcOrd="3" destOrd="0" presId="urn:microsoft.com/office/officeart/2005/8/layout/default#4"/>
    <dgm:cxn modelId="{761658AC-0A83-44C9-BC64-F7DBA91C7A95}" type="presParOf" srcId="{4EEEF02B-A8BD-3045-8DAE-E93C96C8F251}" destId="{941574C4-13C2-AE4B-BA85-4551A6C1DAFE}" srcOrd="4" destOrd="0" presId="urn:microsoft.com/office/officeart/2005/8/layout/default#4"/>
    <dgm:cxn modelId="{27152CB0-F8FF-45E6-B3BB-36ADA7F9B943}" type="presParOf" srcId="{4EEEF02B-A8BD-3045-8DAE-E93C96C8F251}" destId="{F4413CD5-BEAC-D445-9F25-3A27F8596A5A}" srcOrd="5" destOrd="0" presId="urn:microsoft.com/office/officeart/2005/8/layout/default#4"/>
    <dgm:cxn modelId="{E67E73B1-E1F7-47D4-800B-F3C1B410079D}" type="presParOf" srcId="{4EEEF02B-A8BD-3045-8DAE-E93C96C8F251}" destId="{AD8A258A-2868-AB4F-A8E7-D443B4670293}" srcOrd="6" destOrd="0" presId="urn:microsoft.com/office/officeart/2005/8/layout/default#4"/>
    <dgm:cxn modelId="{21E010C7-F895-48FB-8322-63811C7780DE}" type="presParOf" srcId="{4EEEF02B-A8BD-3045-8DAE-E93C96C8F251}" destId="{2CDE19C3-C97A-CB4B-9685-27210DDD2E19}" srcOrd="7" destOrd="0" presId="urn:microsoft.com/office/officeart/2005/8/layout/default#4"/>
    <dgm:cxn modelId="{F32FA85E-8584-4221-81DD-CEA69B483641}" type="presParOf" srcId="{4EEEF02B-A8BD-3045-8DAE-E93C96C8F251}" destId="{7F9B2543-7D4C-A444-AE22-97047047EB4B}" srcOrd="8" destOrd="0" presId="urn:microsoft.com/office/officeart/2005/8/layout/default#4"/>
    <dgm:cxn modelId="{E6B192DA-E132-42A2-9305-2515DD358825}" type="presParOf" srcId="{4EEEF02B-A8BD-3045-8DAE-E93C96C8F251}" destId="{55E99F0F-BFEC-A846-AECB-2371D956A92F}" srcOrd="9" destOrd="0" presId="urn:microsoft.com/office/officeart/2005/8/layout/default#4"/>
    <dgm:cxn modelId="{9B443859-B0FE-4244-B590-0201D7FF2CCD}" type="presParOf" srcId="{4EEEF02B-A8BD-3045-8DAE-E93C96C8F251}" destId="{99F8A565-DB4F-FB41-A3D0-6BEA01C3721C}" srcOrd="10" destOrd="0" presId="urn:microsoft.com/office/officeart/2005/8/layout/default#4"/>
    <dgm:cxn modelId="{C8620B66-1BA0-4B77-88F0-A66851A90246}" type="presParOf" srcId="{4EEEF02B-A8BD-3045-8DAE-E93C96C8F251}" destId="{8A49A3B1-7633-444F-BA0E-2ACD86CD4FAA}" srcOrd="11" destOrd="0" presId="urn:microsoft.com/office/officeart/2005/8/layout/default#4"/>
    <dgm:cxn modelId="{3026E4B3-30D0-40D9-B84B-B94C33674F15}" type="presParOf" srcId="{4EEEF02B-A8BD-3045-8DAE-E93C96C8F251}" destId="{25EB94A1-7CD6-854C-80A1-C2C724481CE9}" srcOrd="12"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E92F8-BB00-A247-9905-7169795A0930}">
      <dsp:nvSpPr>
        <dsp:cNvPr id="0" name=""/>
        <dsp:cNvSpPr/>
      </dsp:nvSpPr>
      <dsp:spPr>
        <a:xfrm>
          <a:off x="122032" y="583"/>
          <a:ext cx="1957597" cy="1174558"/>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2"/>
              </a:solidFill>
            </a:rPr>
            <a:t>Provide Information</a:t>
          </a:r>
        </a:p>
      </dsp:txBody>
      <dsp:txXfrm>
        <a:off x="122032" y="583"/>
        <a:ext cx="1957597" cy="1174558"/>
      </dsp:txXfrm>
    </dsp:sp>
    <dsp:sp modelId="{17F1F509-7B17-3E49-9264-8CDF3A8EE4C0}">
      <dsp:nvSpPr>
        <dsp:cNvPr id="0" name=""/>
        <dsp:cNvSpPr/>
      </dsp:nvSpPr>
      <dsp:spPr>
        <a:xfrm>
          <a:off x="2275389" y="583"/>
          <a:ext cx="1957597" cy="1174558"/>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2"/>
              </a:solidFill>
            </a:rPr>
            <a:t>Build Skills</a:t>
          </a:r>
        </a:p>
      </dsp:txBody>
      <dsp:txXfrm>
        <a:off x="2275389" y="583"/>
        <a:ext cx="1957597" cy="1174558"/>
      </dsp:txXfrm>
    </dsp:sp>
    <dsp:sp modelId="{941574C4-13C2-AE4B-BA85-4551A6C1DAFE}">
      <dsp:nvSpPr>
        <dsp:cNvPr id="0" name=""/>
        <dsp:cNvSpPr/>
      </dsp:nvSpPr>
      <dsp:spPr>
        <a:xfrm>
          <a:off x="4380629" y="12611"/>
          <a:ext cx="1957597" cy="1174558"/>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2"/>
              </a:solidFill>
            </a:rPr>
            <a:t>Provide Support</a:t>
          </a:r>
        </a:p>
      </dsp:txBody>
      <dsp:txXfrm>
        <a:off x="4380629" y="12611"/>
        <a:ext cx="1957597" cy="1174558"/>
      </dsp:txXfrm>
    </dsp:sp>
    <dsp:sp modelId="{AD8A258A-2868-AB4F-A8E7-D443B4670293}">
      <dsp:nvSpPr>
        <dsp:cNvPr id="0" name=""/>
        <dsp:cNvSpPr/>
      </dsp:nvSpPr>
      <dsp:spPr>
        <a:xfrm>
          <a:off x="122032" y="1370902"/>
          <a:ext cx="1957597" cy="1174558"/>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2"/>
              </a:solidFill>
            </a:rPr>
            <a:t>Enhance or Reduce Access &amp; Barriers</a:t>
          </a:r>
        </a:p>
      </dsp:txBody>
      <dsp:txXfrm>
        <a:off x="122032" y="1370902"/>
        <a:ext cx="1957597" cy="1174558"/>
      </dsp:txXfrm>
    </dsp:sp>
    <dsp:sp modelId="{7F9B2543-7D4C-A444-AE22-97047047EB4B}">
      <dsp:nvSpPr>
        <dsp:cNvPr id="0" name=""/>
        <dsp:cNvSpPr/>
      </dsp:nvSpPr>
      <dsp:spPr>
        <a:xfrm>
          <a:off x="2275389" y="1370902"/>
          <a:ext cx="1957597" cy="1174558"/>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2"/>
              </a:solidFill>
            </a:rPr>
            <a:t>Change Consequences</a:t>
          </a:r>
        </a:p>
      </dsp:txBody>
      <dsp:txXfrm>
        <a:off x="2275389" y="1370902"/>
        <a:ext cx="1957597" cy="1174558"/>
      </dsp:txXfrm>
    </dsp:sp>
    <dsp:sp modelId="{99F8A565-DB4F-FB41-A3D0-6BEA01C3721C}">
      <dsp:nvSpPr>
        <dsp:cNvPr id="0" name=""/>
        <dsp:cNvSpPr/>
      </dsp:nvSpPr>
      <dsp:spPr>
        <a:xfrm>
          <a:off x="4428747" y="1370902"/>
          <a:ext cx="1957597" cy="1174558"/>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2"/>
              </a:solidFill>
            </a:rPr>
            <a:t>Change Physical Design</a:t>
          </a:r>
        </a:p>
      </dsp:txBody>
      <dsp:txXfrm>
        <a:off x="4428747" y="1370902"/>
        <a:ext cx="1957597" cy="1174558"/>
      </dsp:txXfrm>
    </dsp:sp>
    <dsp:sp modelId="{25EB94A1-7CD6-854C-80A1-C2C724481CE9}">
      <dsp:nvSpPr>
        <dsp:cNvPr id="0" name=""/>
        <dsp:cNvSpPr/>
      </dsp:nvSpPr>
      <dsp:spPr>
        <a:xfrm>
          <a:off x="2275389" y="2741220"/>
          <a:ext cx="1957597" cy="1174558"/>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2"/>
              </a:solidFill>
            </a:rPr>
            <a:t>Modify Policy</a:t>
          </a:r>
        </a:p>
      </dsp:txBody>
      <dsp:txXfrm>
        <a:off x="2275389" y="2741220"/>
        <a:ext cx="1957597" cy="11745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E372461-DD34-4B55-ADDB-7AF3B2C09A92}" type="datetimeFigureOut">
              <a:rPr lang="en-US" smtClean="0"/>
              <a:t>11/16/2020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6D73D8D-4CF9-4DB6-8004-A7E59C88B5F8}" type="slidenum">
              <a:rPr lang="en-US" smtClean="0"/>
              <a:t>‹#›</a:t>
            </a:fld>
            <a:endParaRPr lang="en-US"/>
          </a:p>
        </p:txBody>
      </p:sp>
    </p:spTree>
    <p:extLst>
      <p:ext uri="{BB962C8B-B14F-4D97-AF65-F5344CB8AC3E}">
        <p14:creationId xmlns:p14="http://schemas.microsoft.com/office/powerpoint/2010/main" val="3118402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65C2AB-7CAB-4532-AAF3-4788CE7F453B}" type="datetimeFigureOut">
              <a:rPr lang="en-US" smtClean="0"/>
              <a:t>11/16/2020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CD9F999-3918-4301-974C-A551D9F50DA7}" type="slidenum">
              <a:rPr lang="en-US" smtClean="0"/>
              <a:t>‹#›</a:t>
            </a:fld>
            <a:endParaRPr lang="en-US"/>
          </a:p>
        </p:txBody>
      </p:sp>
    </p:spTree>
    <p:extLst>
      <p:ext uri="{BB962C8B-B14F-4D97-AF65-F5344CB8AC3E}">
        <p14:creationId xmlns:p14="http://schemas.microsoft.com/office/powerpoint/2010/main" val="106991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16519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113290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3033656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C35BB1C6-BF8F-4481-8AB2-603A1C8A906A}" type="datetimeFigureOut">
              <a:rPr lang="en-US" smtClean="0"/>
              <a:t>11/16/2020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63441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3314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270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87663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2619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366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11/16/2020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81966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11/16/2020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171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11/16/2020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910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6216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2EF78E3-FDA3-4D28-AAA2-0B81F349A39D}" type="datetimeFigureOut">
              <a:rPr lang="en-US" smtClean="0"/>
              <a:t>11/16/2020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236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C35BB1C6-BF8F-4481-8AB2-603A1C8A906A}" type="datetimeFigureOut">
              <a:rPr lang="en-US" smtClean="0"/>
              <a:t>11/16/2020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83398110"/>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acutano@atlprev.org" TargetMode="External"/><Relationship Id="rId2" Type="http://schemas.openxmlformats.org/officeDocument/2006/relationships/hyperlink" Target="mailto:bwilson@atlprev.org" TargetMode="Externa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8D58A-2924-4B6C-A8BF-2DADF995EC0F}"/>
              </a:ext>
            </a:extLst>
          </p:cNvPr>
          <p:cNvSpPr>
            <a:spLocks noGrp="1"/>
          </p:cNvSpPr>
          <p:nvPr>
            <p:ph type="title"/>
          </p:nvPr>
        </p:nvSpPr>
        <p:spPr/>
        <p:txBody>
          <a:bodyPr/>
          <a:lstStyle/>
          <a:p>
            <a:pPr algn="ctr"/>
            <a:r>
              <a:rPr lang="en-US" sz="4400" dirty="0"/>
              <a:t>Join Together Atlantic County (JTAC)</a:t>
            </a:r>
          </a:p>
        </p:txBody>
      </p:sp>
      <p:sp>
        <p:nvSpPr>
          <p:cNvPr id="3" name="Text Placeholder 2">
            <a:extLst>
              <a:ext uri="{FF2B5EF4-FFF2-40B4-BE49-F238E27FC236}">
                <a16:creationId xmlns:a16="http://schemas.microsoft.com/office/drawing/2014/main" id="{01C030C2-5321-4B65-B41E-D486D964939F}"/>
              </a:ext>
            </a:extLst>
          </p:cNvPr>
          <p:cNvSpPr>
            <a:spLocks noGrp="1"/>
          </p:cNvSpPr>
          <p:nvPr>
            <p:ph type="body" idx="1"/>
          </p:nvPr>
        </p:nvSpPr>
        <p:spPr>
          <a:xfrm>
            <a:off x="724725" y="5290531"/>
            <a:ext cx="10731967" cy="765036"/>
          </a:xfrm>
        </p:spPr>
        <p:txBody>
          <a:bodyPr/>
          <a:lstStyle/>
          <a:p>
            <a:pPr algn="ctr"/>
            <a:r>
              <a:rPr lang="en-US" sz="4000" b="1" dirty="0"/>
              <a:t>A Substance Misuse Prevention Coalition</a:t>
            </a:r>
          </a:p>
        </p:txBody>
      </p:sp>
      <p:pic>
        <p:nvPicPr>
          <p:cNvPr id="4" name="Picture 3">
            <a:extLst>
              <a:ext uri="{FF2B5EF4-FFF2-40B4-BE49-F238E27FC236}">
                <a16:creationId xmlns:a16="http://schemas.microsoft.com/office/drawing/2014/main" id="{37199805-58D6-4758-A18D-3201D9E2DEBD}"/>
              </a:ext>
            </a:extLst>
          </p:cNvPr>
          <p:cNvPicPr>
            <a:picLocks noChangeAspect="1"/>
          </p:cNvPicPr>
          <p:nvPr/>
        </p:nvPicPr>
        <p:blipFill>
          <a:blip r:embed="rId2"/>
          <a:stretch>
            <a:fillRect/>
          </a:stretch>
        </p:blipFill>
        <p:spPr>
          <a:xfrm>
            <a:off x="4502611" y="-65314"/>
            <a:ext cx="3186777" cy="4125574"/>
          </a:xfrm>
          <a:prstGeom prst="rect">
            <a:avLst/>
          </a:prstGeom>
        </p:spPr>
      </p:pic>
    </p:spTree>
    <p:extLst>
      <p:ext uri="{BB962C8B-B14F-4D97-AF65-F5344CB8AC3E}">
        <p14:creationId xmlns:p14="http://schemas.microsoft.com/office/powerpoint/2010/main" val="473621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Current Interventions Marijuana</a:t>
            </a:r>
          </a:p>
        </p:txBody>
      </p:sp>
      <p:sp>
        <p:nvSpPr>
          <p:cNvPr id="6" name="Content Placeholder 5"/>
          <p:cNvSpPr>
            <a:spLocks noGrp="1"/>
          </p:cNvSpPr>
          <p:nvPr>
            <p:ph sz="half" idx="1"/>
          </p:nvPr>
        </p:nvSpPr>
        <p:spPr>
          <a:xfrm>
            <a:off x="910126" y="2222288"/>
            <a:ext cx="5185873" cy="3638763"/>
          </a:xfrm>
        </p:spPr>
        <p:txBody>
          <a:bodyPr>
            <a:normAutofit/>
          </a:bodyPr>
          <a:lstStyle/>
          <a:p>
            <a:endParaRPr lang="en-US" sz="1700" dirty="0"/>
          </a:p>
          <a:p>
            <a:r>
              <a:rPr lang="en-US" sz="1700" dirty="0"/>
              <a:t>Create and distribute information that debunks marijuana as harmless</a:t>
            </a:r>
          </a:p>
          <a:p>
            <a:r>
              <a:rPr lang="en-US" sz="1700" dirty="0"/>
              <a:t>Social media campaign directed to local high school students on dangers of marijuana (ATI)</a:t>
            </a:r>
          </a:p>
          <a:p>
            <a:r>
              <a:rPr lang="en-US" sz="1700" dirty="0"/>
              <a:t>County-wide marijuana prevention event</a:t>
            </a:r>
          </a:p>
          <a:p>
            <a:endParaRPr lang="en-US" sz="1700" dirty="0"/>
          </a:p>
        </p:txBody>
      </p:sp>
      <p:sp>
        <p:nvSpPr>
          <p:cNvPr id="7" name="Content Placeholder 6"/>
          <p:cNvSpPr>
            <a:spLocks noGrp="1"/>
          </p:cNvSpPr>
          <p:nvPr>
            <p:ph sz="half" idx="2"/>
          </p:nvPr>
        </p:nvSpPr>
        <p:spPr/>
        <p:txBody>
          <a:bodyPr>
            <a:noAutofit/>
          </a:bodyPr>
          <a:lstStyle/>
          <a:p>
            <a:r>
              <a:rPr lang="en-US" sz="1700" dirty="0"/>
              <a:t>Educate community on legal consequences of marijuana possession and driving under the influence</a:t>
            </a:r>
          </a:p>
          <a:p>
            <a:r>
              <a:rPr lang="en-US" sz="1700" dirty="0"/>
              <a:t>Encourage schools to collect data and update policies on marijuana use</a:t>
            </a:r>
          </a:p>
          <a:p>
            <a:r>
              <a:rPr lang="en-US" sz="1700" dirty="0"/>
              <a:t>Encourage police departments to collect data on marijuana use</a:t>
            </a:r>
          </a:p>
        </p:txBody>
      </p:sp>
    </p:spTree>
    <p:extLst>
      <p:ext uri="{BB962C8B-B14F-4D97-AF65-F5344CB8AC3E}">
        <p14:creationId xmlns:p14="http://schemas.microsoft.com/office/powerpoint/2010/main" val="1690668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Current Interventions Opioids</a:t>
            </a:r>
          </a:p>
        </p:txBody>
      </p:sp>
      <p:sp>
        <p:nvSpPr>
          <p:cNvPr id="6" name="Content Placeholder 5"/>
          <p:cNvSpPr>
            <a:spLocks noGrp="1"/>
          </p:cNvSpPr>
          <p:nvPr>
            <p:ph sz="half" idx="1"/>
          </p:nvPr>
        </p:nvSpPr>
        <p:spPr>
          <a:xfrm>
            <a:off x="810000" y="2459382"/>
            <a:ext cx="5185873" cy="3638763"/>
          </a:xfrm>
        </p:spPr>
        <p:txBody>
          <a:bodyPr>
            <a:normAutofit lnSpcReduction="10000"/>
          </a:bodyPr>
          <a:lstStyle/>
          <a:p>
            <a:pPr marL="0" indent="0">
              <a:buNone/>
            </a:pPr>
            <a:endParaRPr lang="en-US" sz="2000" dirty="0"/>
          </a:p>
          <a:p>
            <a:r>
              <a:rPr lang="en-US" dirty="0"/>
              <a:t>Safe disposal/disposal bags</a:t>
            </a:r>
          </a:p>
          <a:p>
            <a:r>
              <a:rPr lang="en-US" dirty="0"/>
              <a:t>Promote Take Back Days</a:t>
            </a:r>
          </a:p>
          <a:p>
            <a:r>
              <a:rPr lang="en-US" dirty="0"/>
              <a:t>Permanent prescription drop off boxes</a:t>
            </a:r>
          </a:p>
          <a:p>
            <a:r>
              <a:rPr lang="en-US" dirty="0"/>
              <a:t>Pharmacies distribute information on proper disposal </a:t>
            </a:r>
          </a:p>
          <a:p>
            <a:r>
              <a:rPr lang="en-US" dirty="0"/>
              <a:t>Mailing/workshop to realtors, funeral homes and hospices</a:t>
            </a:r>
          </a:p>
          <a:p>
            <a:r>
              <a:rPr lang="en-US" dirty="0"/>
              <a:t>Create/train School Resiliency Teams for youth who experience trauma</a:t>
            </a:r>
          </a:p>
          <a:p>
            <a:endParaRPr lang="en-US" dirty="0"/>
          </a:p>
        </p:txBody>
      </p:sp>
      <p:sp>
        <p:nvSpPr>
          <p:cNvPr id="7" name="Content Placeholder 6"/>
          <p:cNvSpPr>
            <a:spLocks noGrp="1"/>
          </p:cNvSpPr>
          <p:nvPr>
            <p:ph sz="half" idx="2"/>
          </p:nvPr>
        </p:nvSpPr>
        <p:spPr>
          <a:xfrm>
            <a:off x="6187415" y="2459381"/>
            <a:ext cx="5194583" cy="3638764"/>
          </a:xfrm>
        </p:spPr>
        <p:txBody>
          <a:bodyPr>
            <a:normAutofit lnSpcReduction="10000"/>
          </a:bodyPr>
          <a:lstStyle/>
          <a:p>
            <a:r>
              <a:rPr lang="en-US" sz="1700" dirty="0"/>
              <a:t>Resident removal</a:t>
            </a:r>
          </a:p>
          <a:p>
            <a:r>
              <a:rPr lang="en-US" sz="1700" dirty="0"/>
              <a:t>Distribute locking medicine cabinets</a:t>
            </a:r>
          </a:p>
          <a:p>
            <a:r>
              <a:rPr lang="en-US" sz="1700" dirty="0"/>
              <a:t>Advocate new construction/renovation projects to require prescription drug locking medicine cabinets</a:t>
            </a:r>
          </a:p>
          <a:p>
            <a:r>
              <a:rPr lang="en-US" sz="1700" dirty="0"/>
              <a:t>Promote parent education</a:t>
            </a:r>
          </a:p>
          <a:p>
            <a:r>
              <a:rPr lang="en-US" sz="1700" dirty="0"/>
              <a:t>Knock Out Opioid Abuse Day, 10/6</a:t>
            </a:r>
          </a:p>
          <a:p>
            <a:r>
              <a:rPr lang="en-US" sz="1700" dirty="0"/>
              <a:t>Treatment Resource Guides</a:t>
            </a:r>
          </a:p>
          <a:p>
            <a:r>
              <a:rPr lang="en-US" sz="1700" dirty="0"/>
              <a:t>Opiate Task Force</a:t>
            </a: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543" y="-321971"/>
            <a:ext cx="2150398" cy="2781353"/>
          </a:xfrm>
          <a:prstGeom prst="rect">
            <a:avLst/>
          </a:prstGeom>
        </p:spPr>
      </p:pic>
    </p:spTree>
    <p:extLst>
      <p:ext uri="{BB962C8B-B14F-4D97-AF65-F5344CB8AC3E}">
        <p14:creationId xmlns:p14="http://schemas.microsoft.com/office/powerpoint/2010/main" val="551034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0000" y="447188"/>
            <a:ext cx="8264331" cy="970450"/>
          </a:xfrm>
        </p:spPr>
        <p:txBody>
          <a:bodyPr/>
          <a:lstStyle/>
          <a:p>
            <a:r>
              <a:rPr lang="en-US" dirty="0"/>
              <a:t>Current Interventions Opioid Task Force</a:t>
            </a:r>
          </a:p>
        </p:txBody>
      </p:sp>
      <p:sp>
        <p:nvSpPr>
          <p:cNvPr id="6" name="Content Placeholder 5"/>
          <p:cNvSpPr>
            <a:spLocks noGrp="1"/>
          </p:cNvSpPr>
          <p:nvPr>
            <p:ph sz="half" idx="1"/>
          </p:nvPr>
        </p:nvSpPr>
        <p:spPr>
          <a:xfrm>
            <a:off x="818712" y="2459382"/>
            <a:ext cx="5185873" cy="3941418"/>
          </a:xfrm>
        </p:spPr>
        <p:txBody>
          <a:bodyPr>
            <a:noAutofit/>
          </a:bodyPr>
          <a:lstStyle/>
          <a:p>
            <a:pPr marL="0" indent="0">
              <a:buNone/>
            </a:pPr>
            <a:endParaRPr lang="en-US" sz="3500" dirty="0"/>
          </a:p>
          <a:p>
            <a:pPr marL="0" indent="0">
              <a:buNone/>
            </a:pPr>
            <a:endParaRPr lang="en-US" sz="1900" dirty="0"/>
          </a:p>
          <a:p>
            <a:endParaRPr lang="en-US" sz="1900" dirty="0"/>
          </a:p>
          <a:p>
            <a:r>
              <a:rPr lang="en-US" sz="1700" dirty="0"/>
              <a:t>Physician/EMT/Nursing Symposiums</a:t>
            </a:r>
          </a:p>
          <a:p>
            <a:r>
              <a:rPr lang="en-US" sz="1700" dirty="0"/>
              <a:t>Overdose prevention card for 1</a:t>
            </a:r>
            <a:r>
              <a:rPr lang="en-US" sz="1700" baseline="30000" dirty="0"/>
              <a:t>st</a:t>
            </a:r>
            <a:r>
              <a:rPr lang="en-US" sz="1700" dirty="0"/>
              <a:t> responders</a:t>
            </a:r>
          </a:p>
          <a:p>
            <a:r>
              <a:rPr lang="en-US" sz="1700" dirty="0"/>
              <a:t>Increase collaboration among all agencies in county with programs and initiatives pertaining to opiates</a:t>
            </a:r>
          </a:p>
          <a:p>
            <a:r>
              <a:rPr lang="en-US" sz="1700" dirty="0"/>
              <a:t>Educate police officers about addiction and current issues</a:t>
            </a:r>
          </a:p>
          <a:p>
            <a:r>
              <a:rPr lang="en-US" sz="1700" dirty="0"/>
              <a:t>Availability of Naloxone within community organizations</a:t>
            </a:r>
            <a:endParaRPr lang="en-US" sz="1400" dirty="0"/>
          </a:p>
          <a:p>
            <a:endParaRPr lang="en-US" sz="1400" dirty="0"/>
          </a:p>
          <a:p>
            <a:endParaRPr lang="en-US" sz="2000" dirty="0"/>
          </a:p>
          <a:p>
            <a:pPr marL="0" indent="0">
              <a:buNone/>
            </a:pPr>
            <a:r>
              <a:rPr lang="en-US" sz="2000" dirty="0"/>
              <a:t> </a:t>
            </a:r>
          </a:p>
        </p:txBody>
      </p:sp>
      <p:sp>
        <p:nvSpPr>
          <p:cNvPr id="7" name="Content Placeholder 6"/>
          <p:cNvSpPr>
            <a:spLocks noGrp="1"/>
          </p:cNvSpPr>
          <p:nvPr>
            <p:ph sz="half" idx="2"/>
          </p:nvPr>
        </p:nvSpPr>
        <p:spPr>
          <a:xfrm>
            <a:off x="6187415" y="2334126"/>
            <a:ext cx="5194583" cy="4283241"/>
          </a:xfrm>
        </p:spPr>
        <p:txBody>
          <a:bodyPr>
            <a:noAutofit/>
          </a:bodyPr>
          <a:lstStyle/>
          <a:p>
            <a:endParaRPr lang="en-US" sz="1900" dirty="0"/>
          </a:p>
          <a:p>
            <a:r>
              <a:rPr lang="en-US" sz="1700" dirty="0"/>
              <a:t>Reduce misuse of opiates among youth athletes</a:t>
            </a:r>
          </a:p>
          <a:p>
            <a:r>
              <a:rPr lang="en-US" sz="1700" dirty="0"/>
              <a:t>Opiate awareness media campaign/website</a:t>
            </a:r>
          </a:p>
          <a:p>
            <a:r>
              <a:rPr lang="en-US" sz="1700" dirty="0"/>
              <a:t>Educate school staff/counselors about early warning signs, addiction and current issues</a:t>
            </a:r>
          </a:p>
          <a:p>
            <a:r>
              <a:rPr lang="en-US" sz="1700" dirty="0"/>
              <a:t>Do No Harm Symposium- Enhance skills of clergy/faith based organizations to recognize and understand addiction and substance use</a:t>
            </a:r>
          </a:p>
          <a:p>
            <a:pPr marL="0" indent="0">
              <a:buNone/>
            </a:pPr>
            <a:endParaRPr lang="en-US" sz="1400" dirty="0"/>
          </a:p>
          <a:p>
            <a:endParaRPr lang="en-US" sz="1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543" y="-321971"/>
            <a:ext cx="2150398" cy="2781353"/>
          </a:xfrm>
          <a:prstGeom prst="rect">
            <a:avLst/>
          </a:prstGeom>
        </p:spPr>
      </p:pic>
    </p:spTree>
    <p:extLst>
      <p:ext uri="{BB962C8B-B14F-4D97-AF65-F5344CB8AC3E}">
        <p14:creationId xmlns:p14="http://schemas.microsoft.com/office/powerpoint/2010/main" val="2142690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Current Interventions Non-Drug Specific</a:t>
            </a:r>
          </a:p>
        </p:txBody>
      </p:sp>
      <p:sp>
        <p:nvSpPr>
          <p:cNvPr id="6" name="Content Placeholder 5"/>
          <p:cNvSpPr>
            <a:spLocks noGrp="1"/>
          </p:cNvSpPr>
          <p:nvPr>
            <p:ph sz="half" idx="1"/>
          </p:nvPr>
        </p:nvSpPr>
        <p:spPr>
          <a:xfrm>
            <a:off x="618415" y="2762220"/>
            <a:ext cx="5185873" cy="3638763"/>
          </a:xfrm>
        </p:spPr>
        <p:txBody>
          <a:bodyPr>
            <a:noAutofit/>
          </a:bodyPr>
          <a:lstStyle/>
          <a:p>
            <a:r>
              <a:rPr lang="en-US" sz="1700" dirty="0"/>
              <a:t>JTAC Facebook page and website</a:t>
            </a:r>
          </a:p>
          <a:p>
            <a:r>
              <a:rPr lang="en-US" sz="1700" dirty="0"/>
              <a:t>Train coalition members on environmental strategies, media outlets, new drug trends etc.</a:t>
            </a:r>
          </a:p>
          <a:p>
            <a:r>
              <a:rPr lang="en-US" sz="1700" dirty="0"/>
              <a:t>Above the Influence Campaign</a:t>
            </a:r>
          </a:p>
          <a:p>
            <a:r>
              <a:rPr lang="en-US" sz="1700" dirty="0"/>
              <a:t>Coordinate PRIDE Survey for 8</a:t>
            </a:r>
            <a:r>
              <a:rPr lang="en-US" sz="1700" baseline="30000" dirty="0"/>
              <a:t>th</a:t>
            </a:r>
            <a:r>
              <a:rPr lang="en-US" sz="1700" dirty="0"/>
              <a:t>, 9</a:t>
            </a:r>
            <a:r>
              <a:rPr lang="en-US" sz="1700" baseline="30000" dirty="0"/>
              <a:t>th</a:t>
            </a:r>
            <a:r>
              <a:rPr lang="en-US" sz="1700" dirty="0"/>
              <a:t>, and 11</a:t>
            </a:r>
            <a:r>
              <a:rPr lang="en-US" sz="1700" baseline="30000" dirty="0"/>
              <a:t>th</a:t>
            </a:r>
            <a:r>
              <a:rPr lang="en-US" sz="1700" dirty="0"/>
              <a:t> graders</a:t>
            </a:r>
          </a:p>
          <a:p>
            <a:r>
              <a:rPr lang="en-US" sz="1700" dirty="0"/>
              <a:t>Substance use treatment resource guide for police departments, community, EMT’s, Faith-based organizations</a:t>
            </a:r>
          </a:p>
          <a:p>
            <a:r>
              <a:rPr lang="en-US" sz="1700" dirty="0"/>
              <a:t>Promote pre-prom parent workshops to local high schools tied to purchase of prom tickets</a:t>
            </a:r>
          </a:p>
          <a:p>
            <a:pPr marL="0" indent="0">
              <a:buNone/>
            </a:pPr>
            <a:endParaRPr lang="en-US" sz="1700" dirty="0"/>
          </a:p>
          <a:p>
            <a:endParaRPr lang="en-US" sz="1400" dirty="0"/>
          </a:p>
        </p:txBody>
      </p:sp>
      <p:sp>
        <p:nvSpPr>
          <p:cNvPr id="7" name="Content Placeholder 6"/>
          <p:cNvSpPr>
            <a:spLocks noGrp="1"/>
          </p:cNvSpPr>
          <p:nvPr>
            <p:ph sz="half" idx="2"/>
          </p:nvPr>
        </p:nvSpPr>
        <p:spPr>
          <a:xfrm>
            <a:off x="6095999" y="2541412"/>
            <a:ext cx="5194583" cy="4080377"/>
          </a:xfrm>
        </p:spPr>
        <p:txBody>
          <a:bodyPr>
            <a:noAutofit/>
          </a:bodyPr>
          <a:lstStyle/>
          <a:p>
            <a:r>
              <a:rPr lang="en-US" sz="1700" dirty="0"/>
              <a:t>Utilize ONDCP Drugged Driving Toolkit during National Impaired Driver Prevention Month</a:t>
            </a:r>
          </a:p>
          <a:p>
            <a:r>
              <a:rPr lang="en-US" sz="1700" dirty="0"/>
              <a:t>Update school drug policies</a:t>
            </a:r>
          </a:p>
          <a:p>
            <a:r>
              <a:rPr lang="en-US" sz="1700" dirty="0"/>
              <a:t>Youth treatment availability/barriers, linking youth to services when violations occur for ATOD (school, station house adjustments) Juvenile drug court</a:t>
            </a:r>
          </a:p>
          <a:p>
            <a:r>
              <a:rPr lang="en-US" sz="1700" dirty="0"/>
              <a:t>Youth AA/NA meetings (support groups) welcoming and convenient for youth</a:t>
            </a:r>
          </a:p>
          <a:p>
            <a:r>
              <a:rPr lang="en-US" sz="1700" dirty="0"/>
              <a:t>Recovery Month activities</a:t>
            </a:r>
          </a:p>
          <a:p>
            <a:r>
              <a:rPr lang="en-US" sz="1700" dirty="0"/>
              <a:t>Model policies/ordinances for motels/hotels</a:t>
            </a:r>
            <a:r>
              <a:rPr lang="en-US" sz="1700"/>
              <a:t>, municipalities </a:t>
            </a:r>
            <a:r>
              <a:rPr lang="en-US" sz="1700" dirty="0"/>
              <a:t>discouraging teen parties</a:t>
            </a:r>
          </a:p>
          <a:p>
            <a:pPr marL="0" indent="0">
              <a:buNone/>
            </a:pPr>
            <a:endParaRPr lang="en-US" sz="1400" dirty="0"/>
          </a:p>
          <a:p>
            <a:endParaRPr lang="en-US" sz="1400" dirty="0"/>
          </a:p>
        </p:txBody>
      </p:sp>
    </p:spTree>
    <p:extLst>
      <p:ext uri="{BB962C8B-B14F-4D97-AF65-F5344CB8AC3E}">
        <p14:creationId xmlns:p14="http://schemas.microsoft.com/office/powerpoint/2010/main" val="3432501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317944-1B50-4E9C-84CF-E09E71B48BE3}"/>
              </a:ext>
            </a:extLst>
          </p:cNvPr>
          <p:cNvPicPr>
            <a:picLocks noChangeAspect="1"/>
          </p:cNvPicPr>
          <p:nvPr/>
        </p:nvPicPr>
        <p:blipFill>
          <a:blip r:embed="rId2"/>
          <a:stretch>
            <a:fillRect/>
          </a:stretch>
        </p:blipFill>
        <p:spPr>
          <a:xfrm>
            <a:off x="4167753" y="2603418"/>
            <a:ext cx="2878567" cy="383808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a:extLst>
              <a:ext uri="{FF2B5EF4-FFF2-40B4-BE49-F238E27FC236}">
                <a16:creationId xmlns:a16="http://schemas.microsoft.com/office/drawing/2014/main" id="{7DFE37F3-F9A7-46B7-A4E5-7AB1A94B1904}"/>
              </a:ext>
            </a:extLst>
          </p:cNvPr>
          <p:cNvPicPr>
            <a:picLocks noChangeAspect="1"/>
          </p:cNvPicPr>
          <p:nvPr/>
        </p:nvPicPr>
        <p:blipFill>
          <a:blip r:embed="rId3"/>
          <a:stretch>
            <a:fillRect/>
          </a:stretch>
        </p:blipFill>
        <p:spPr>
          <a:xfrm>
            <a:off x="8024248" y="130984"/>
            <a:ext cx="3708651" cy="494486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Picture 12">
            <a:extLst>
              <a:ext uri="{FF2B5EF4-FFF2-40B4-BE49-F238E27FC236}">
                <a16:creationId xmlns:a16="http://schemas.microsoft.com/office/drawing/2014/main" id="{DB0CB68F-2846-47CE-A2E5-DD87308C3F62}"/>
              </a:ext>
            </a:extLst>
          </p:cNvPr>
          <p:cNvPicPr>
            <a:picLocks noChangeAspect="1"/>
          </p:cNvPicPr>
          <p:nvPr/>
        </p:nvPicPr>
        <p:blipFill>
          <a:blip r:embed="rId4"/>
          <a:stretch>
            <a:fillRect/>
          </a:stretch>
        </p:blipFill>
        <p:spPr>
          <a:xfrm>
            <a:off x="533192" y="3855593"/>
            <a:ext cx="3668392" cy="275129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6" name="Picture 2" descr="Medication Disposal Day | Marietta.com">
            <a:extLst>
              <a:ext uri="{FF2B5EF4-FFF2-40B4-BE49-F238E27FC236}">
                <a16:creationId xmlns:a16="http://schemas.microsoft.com/office/drawing/2014/main" id="{20108CDE-03D3-42EE-A29A-BE2B352275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6462" y="272691"/>
            <a:ext cx="3279075" cy="21647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859AE131-D305-4B50-A4BF-B312C9112630}"/>
              </a:ext>
            </a:extLst>
          </p:cNvPr>
          <p:cNvPicPr>
            <a:picLocks noChangeAspect="1"/>
          </p:cNvPicPr>
          <p:nvPr/>
        </p:nvPicPr>
        <p:blipFill>
          <a:blip r:embed="rId6"/>
          <a:stretch>
            <a:fillRect/>
          </a:stretch>
        </p:blipFill>
        <p:spPr>
          <a:xfrm>
            <a:off x="6575042" y="4146376"/>
            <a:ext cx="3860800" cy="25806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7" name="Picture 16">
            <a:extLst>
              <a:ext uri="{FF2B5EF4-FFF2-40B4-BE49-F238E27FC236}">
                <a16:creationId xmlns:a16="http://schemas.microsoft.com/office/drawing/2014/main" id="{F44872D1-C4DD-4379-BC0E-76FB21BF5AEB}"/>
              </a:ext>
            </a:extLst>
          </p:cNvPr>
          <p:cNvPicPr>
            <a:picLocks noChangeAspect="1"/>
          </p:cNvPicPr>
          <p:nvPr/>
        </p:nvPicPr>
        <p:blipFill>
          <a:blip r:embed="rId7"/>
          <a:stretch>
            <a:fillRect/>
          </a:stretch>
        </p:blipFill>
        <p:spPr>
          <a:xfrm>
            <a:off x="277955" y="367014"/>
            <a:ext cx="3923629" cy="29427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6404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5AA236-3761-4F91-A43A-580B117DA670}"/>
              </a:ext>
            </a:extLst>
          </p:cNvPr>
          <p:cNvPicPr>
            <a:picLocks noChangeAspect="1"/>
          </p:cNvPicPr>
          <p:nvPr/>
        </p:nvPicPr>
        <p:blipFill>
          <a:blip r:embed="rId2"/>
          <a:stretch>
            <a:fillRect/>
          </a:stretch>
        </p:blipFill>
        <p:spPr>
          <a:xfrm>
            <a:off x="345232" y="350421"/>
            <a:ext cx="6371851" cy="42309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a:extLst>
              <a:ext uri="{FF2B5EF4-FFF2-40B4-BE49-F238E27FC236}">
                <a16:creationId xmlns:a16="http://schemas.microsoft.com/office/drawing/2014/main" id="{18186306-C9FE-4B47-B63E-3B3E0F907780}"/>
              </a:ext>
            </a:extLst>
          </p:cNvPr>
          <p:cNvPicPr>
            <a:picLocks noChangeAspect="1"/>
          </p:cNvPicPr>
          <p:nvPr/>
        </p:nvPicPr>
        <p:blipFill>
          <a:blip r:embed="rId3"/>
          <a:stretch>
            <a:fillRect/>
          </a:stretch>
        </p:blipFill>
        <p:spPr>
          <a:xfrm>
            <a:off x="6501884" y="1620096"/>
            <a:ext cx="4668025" cy="46680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43249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C3763A-460B-4395-AE3B-98C2AD5A993A}"/>
              </a:ext>
            </a:extLst>
          </p:cNvPr>
          <p:cNvPicPr>
            <a:picLocks noChangeAspect="1"/>
          </p:cNvPicPr>
          <p:nvPr/>
        </p:nvPicPr>
        <p:blipFill>
          <a:blip r:embed="rId2"/>
          <a:stretch>
            <a:fillRect/>
          </a:stretch>
        </p:blipFill>
        <p:spPr>
          <a:xfrm>
            <a:off x="2342604" y="156191"/>
            <a:ext cx="3096524" cy="6545618"/>
          </a:xfrm>
          <a:prstGeom prst="rect">
            <a:avLst/>
          </a:prstGeom>
        </p:spPr>
      </p:pic>
      <p:pic>
        <p:nvPicPr>
          <p:cNvPr id="5" name="Picture 4">
            <a:extLst>
              <a:ext uri="{FF2B5EF4-FFF2-40B4-BE49-F238E27FC236}">
                <a16:creationId xmlns:a16="http://schemas.microsoft.com/office/drawing/2014/main" id="{15F72861-84C8-47EF-844B-346A313227EE}"/>
              </a:ext>
            </a:extLst>
          </p:cNvPr>
          <p:cNvPicPr>
            <a:picLocks noChangeAspect="1"/>
          </p:cNvPicPr>
          <p:nvPr/>
        </p:nvPicPr>
        <p:blipFill>
          <a:blip r:embed="rId3"/>
          <a:stretch>
            <a:fillRect/>
          </a:stretch>
        </p:blipFill>
        <p:spPr>
          <a:xfrm>
            <a:off x="7165910" y="96053"/>
            <a:ext cx="2892490" cy="6547130"/>
          </a:xfrm>
          <a:prstGeom prst="rect">
            <a:avLst/>
          </a:prstGeom>
        </p:spPr>
      </p:pic>
    </p:spTree>
    <p:extLst>
      <p:ext uri="{BB962C8B-B14F-4D97-AF65-F5344CB8AC3E}">
        <p14:creationId xmlns:p14="http://schemas.microsoft.com/office/powerpoint/2010/main" val="205765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7F2F81-0AA4-4AC3-9BB1-1439888C10CB}"/>
              </a:ext>
            </a:extLst>
          </p:cNvPr>
          <p:cNvPicPr>
            <a:picLocks noChangeAspect="1"/>
          </p:cNvPicPr>
          <p:nvPr/>
        </p:nvPicPr>
        <p:blipFill>
          <a:blip r:embed="rId2"/>
          <a:stretch>
            <a:fillRect/>
          </a:stretch>
        </p:blipFill>
        <p:spPr>
          <a:xfrm>
            <a:off x="500743" y="201772"/>
            <a:ext cx="2695171" cy="6454455"/>
          </a:xfrm>
          <a:prstGeom prst="rect">
            <a:avLst/>
          </a:prstGeom>
        </p:spPr>
      </p:pic>
      <p:pic>
        <p:nvPicPr>
          <p:cNvPr id="5" name="Picture 4">
            <a:extLst>
              <a:ext uri="{FF2B5EF4-FFF2-40B4-BE49-F238E27FC236}">
                <a16:creationId xmlns:a16="http://schemas.microsoft.com/office/drawing/2014/main" id="{068BAFF3-6EC2-4D4E-B65E-32A331372717}"/>
              </a:ext>
            </a:extLst>
          </p:cNvPr>
          <p:cNvPicPr>
            <a:picLocks noChangeAspect="1"/>
          </p:cNvPicPr>
          <p:nvPr/>
        </p:nvPicPr>
        <p:blipFill>
          <a:blip r:embed="rId3"/>
          <a:stretch>
            <a:fillRect/>
          </a:stretch>
        </p:blipFill>
        <p:spPr>
          <a:xfrm>
            <a:off x="3806801" y="273452"/>
            <a:ext cx="7884456" cy="6109845"/>
          </a:xfrm>
          <a:prstGeom prst="rect">
            <a:avLst/>
          </a:prstGeom>
        </p:spPr>
      </p:pic>
    </p:spTree>
    <p:extLst>
      <p:ext uri="{BB962C8B-B14F-4D97-AF65-F5344CB8AC3E}">
        <p14:creationId xmlns:p14="http://schemas.microsoft.com/office/powerpoint/2010/main" val="2823175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a:t>Contact Information:</a:t>
            </a:r>
          </a:p>
        </p:txBody>
      </p:sp>
      <p:sp>
        <p:nvSpPr>
          <p:cNvPr id="7" name="Text Placeholder 6"/>
          <p:cNvSpPr>
            <a:spLocks noGrp="1"/>
          </p:cNvSpPr>
          <p:nvPr>
            <p:ph type="body" sz="half" idx="2"/>
          </p:nvPr>
        </p:nvSpPr>
        <p:spPr>
          <a:xfrm>
            <a:off x="1073151" y="2489982"/>
            <a:ext cx="4652400" cy="3371067"/>
          </a:xfrm>
          <a:ln w="114300">
            <a:solidFill>
              <a:schemeClr val="accent1"/>
            </a:solidFill>
          </a:ln>
        </p:spPr>
        <p:txBody>
          <a:bodyPr/>
          <a:lstStyle/>
          <a:p>
            <a:r>
              <a:rPr lang="en-US" sz="2400" dirty="0"/>
              <a:t>Join Together Atlantic County</a:t>
            </a:r>
          </a:p>
          <a:p>
            <a:r>
              <a:rPr lang="en-US" sz="2400" dirty="0"/>
              <a:t>(609) 272-0101</a:t>
            </a:r>
          </a:p>
          <a:p>
            <a:r>
              <a:rPr lang="en-US" sz="2400" dirty="0"/>
              <a:t>JTACNJ@atlprev.org</a:t>
            </a:r>
          </a:p>
          <a:p>
            <a:r>
              <a:rPr lang="en-US" sz="2400" dirty="0"/>
              <a:t>www.JTACNJ.org</a:t>
            </a:r>
          </a:p>
          <a:p>
            <a:r>
              <a:rPr lang="en-US" sz="2400" dirty="0"/>
              <a:t>www.facebook.com/JTACNJ</a:t>
            </a:r>
          </a:p>
          <a:p>
            <a:endParaRPr lang="en-US" dirty="0"/>
          </a:p>
        </p:txBody>
      </p:sp>
      <p:sp>
        <p:nvSpPr>
          <p:cNvPr id="9" name="TextBox 8"/>
          <p:cNvSpPr txBox="1"/>
          <p:nvPr/>
        </p:nvSpPr>
        <p:spPr>
          <a:xfrm>
            <a:off x="6138646" y="3368059"/>
            <a:ext cx="4969077" cy="3477875"/>
          </a:xfrm>
          <a:prstGeom prst="rect">
            <a:avLst/>
          </a:prstGeom>
          <a:solidFill>
            <a:schemeClr val="accent1"/>
          </a:solidFill>
          <a:ln w="22225" cmpd="sng">
            <a:solidFill>
              <a:schemeClr val="bg2"/>
            </a:solidFill>
          </a:ln>
        </p:spPr>
        <p:txBody>
          <a:bodyPr wrap="square" rtlCol="0">
            <a:spAutoFit/>
          </a:bodyPr>
          <a:lstStyle/>
          <a:p>
            <a:r>
              <a:rPr lang="en-US" sz="2000" b="1" dirty="0"/>
              <a:t>Brian Wilson</a:t>
            </a:r>
          </a:p>
          <a:p>
            <a:r>
              <a:rPr lang="en-US" sz="2000" dirty="0">
                <a:hlinkClick r:id="rId2">
                  <a:extLst>
                    <a:ext uri="{A12FA001-AC4F-418D-AE19-62706E023703}">
                      <ahyp:hlinkClr xmlns:ahyp="http://schemas.microsoft.com/office/drawing/2018/hyperlinkcolor" val="tx"/>
                    </a:ext>
                  </a:extLst>
                </a:hlinkClick>
              </a:rPr>
              <a:t>bwilson@atlprev.org</a:t>
            </a:r>
            <a:endParaRPr lang="en-US" sz="2000" dirty="0"/>
          </a:p>
          <a:p>
            <a:endParaRPr lang="en-US" sz="2000" dirty="0"/>
          </a:p>
          <a:p>
            <a:r>
              <a:rPr lang="en-US" sz="2000" b="1" dirty="0"/>
              <a:t>Amber </a:t>
            </a:r>
            <a:r>
              <a:rPr lang="en-US" sz="2000" b="1" dirty="0" err="1"/>
              <a:t>Cutano</a:t>
            </a:r>
            <a:r>
              <a:rPr lang="en-US" sz="2000" b="1" dirty="0"/>
              <a:t> </a:t>
            </a:r>
          </a:p>
          <a:p>
            <a:r>
              <a:rPr lang="en-US" sz="2000" dirty="0">
                <a:hlinkClick r:id="rId3">
                  <a:extLst>
                    <a:ext uri="{A12FA001-AC4F-418D-AE19-62706E023703}">
                      <ahyp:hlinkClr xmlns:ahyp="http://schemas.microsoft.com/office/drawing/2018/hyperlinkcolor" val="tx"/>
                    </a:ext>
                  </a:extLst>
                </a:hlinkClick>
              </a:rPr>
              <a:t>acutano@atlprev.org</a:t>
            </a:r>
            <a:r>
              <a:rPr lang="en-US" sz="2000" dirty="0"/>
              <a:t> </a:t>
            </a:r>
          </a:p>
          <a:p>
            <a:endParaRPr lang="en-US" sz="2000" dirty="0"/>
          </a:p>
          <a:p>
            <a:r>
              <a:rPr lang="en-US" sz="2000" dirty="0"/>
              <a:t>Atlantic Prevention Resources</a:t>
            </a:r>
          </a:p>
          <a:p>
            <a:r>
              <a:rPr lang="en-US" sz="2000" dirty="0"/>
              <a:t>626 N Shore Rd</a:t>
            </a:r>
          </a:p>
          <a:p>
            <a:r>
              <a:rPr lang="en-US" sz="2000" dirty="0"/>
              <a:t>Absecon NJ 08201</a:t>
            </a:r>
          </a:p>
          <a:p>
            <a:r>
              <a:rPr lang="en-US" sz="2000" dirty="0"/>
              <a:t>(609) 272-0101</a:t>
            </a:r>
          </a:p>
          <a:p>
            <a:endParaRPr lang="en-US" sz="20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4392" y="85913"/>
            <a:ext cx="2537584" cy="3282146"/>
          </a:xfrm>
          <a:prstGeom prst="rect">
            <a:avLst/>
          </a:prstGeom>
        </p:spPr>
      </p:pic>
    </p:spTree>
    <p:extLst>
      <p:ext uri="{BB962C8B-B14F-4D97-AF65-F5344CB8AC3E}">
        <p14:creationId xmlns:p14="http://schemas.microsoft.com/office/powerpoint/2010/main" val="200352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76FF3D-0844-42DA-A91C-EC2AEE4088E9}"/>
              </a:ext>
            </a:extLst>
          </p:cNvPr>
          <p:cNvSpPr txBox="1"/>
          <p:nvPr/>
        </p:nvSpPr>
        <p:spPr>
          <a:xfrm>
            <a:off x="278363" y="3193229"/>
            <a:ext cx="11803224" cy="3139321"/>
          </a:xfrm>
          <a:prstGeom prst="rect">
            <a:avLst/>
          </a:prstGeom>
          <a:noFill/>
          <a:ln w="76200">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6000" dirty="0">
                <a:latin typeface="+mj-lt"/>
              </a:rPr>
              <a:t>Welcome to </a:t>
            </a:r>
          </a:p>
          <a:p>
            <a:pPr algn="ctr"/>
            <a:r>
              <a:rPr lang="en-US" sz="6000" dirty="0">
                <a:latin typeface="+mj-lt"/>
              </a:rPr>
              <a:t>Join Together Atlantic County’s </a:t>
            </a:r>
          </a:p>
          <a:p>
            <a:pPr algn="ctr"/>
            <a:r>
              <a:rPr lang="en-US" sz="6000" dirty="0">
                <a:latin typeface="+mj-lt"/>
              </a:rPr>
              <a:t>Faith Based Meeting </a:t>
            </a:r>
          </a:p>
          <a:p>
            <a:endParaRPr lang="en-US" dirty="0"/>
          </a:p>
        </p:txBody>
      </p:sp>
      <p:pic>
        <p:nvPicPr>
          <p:cNvPr id="4" name="Picture 3">
            <a:extLst>
              <a:ext uri="{FF2B5EF4-FFF2-40B4-BE49-F238E27FC236}">
                <a16:creationId xmlns:a16="http://schemas.microsoft.com/office/drawing/2014/main" id="{CCCE7900-318B-42F0-AC62-DBBCA808816B}"/>
              </a:ext>
            </a:extLst>
          </p:cNvPr>
          <p:cNvPicPr>
            <a:picLocks noChangeAspect="1"/>
          </p:cNvPicPr>
          <p:nvPr/>
        </p:nvPicPr>
        <p:blipFill>
          <a:blip r:embed="rId2"/>
          <a:stretch>
            <a:fillRect/>
          </a:stretch>
        </p:blipFill>
        <p:spPr>
          <a:xfrm>
            <a:off x="4504806" y="-297134"/>
            <a:ext cx="3182388" cy="4127350"/>
          </a:xfrm>
          <a:prstGeom prst="rect">
            <a:avLst/>
          </a:prstGeom>
        </p:spPr>
      </p:pic>
    </p:spTree>
    <p:extLst>
      <p:ext uri="{BB962C8B-B14F-4D97-AF65-F5344CB8AC3E}">
        <p14:creationId xmlns:p14="http://schemas.microsoft.com/office/powerpoint/2010/main" val="420765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EDD4-9902-4DC7-9848-5424E030752E}"/>
              </a:ext>
            </a:extLst>
          </p:cNvPr>
          <p:cNvSpPr>
            <a:spLocks noGrp="1"/>
          </p:cNvSpPr>
          <p:nvPr>
            <p:ph type="title"/>
          </p:nvPr>
        </p:nvSpPr>
        <p:spPr/>
        <p:txBody>
          <a:bodyPr/>
          <a:lstStyle/>
          <a:p>
            <a:r>
              <a:rPr lang="en-US" dirty="0"/>
              <a:t>Agenda </a:t>
            </a:r>
          </a:p>
        </p:txBody>
      </p:sp>
      <p:sp>
        <p:nvSpPr>
          <p:cNvPr id="3" name="TextBox 2">
            <a:extLst>
              <a:ext uri="{FF2B5EF4-FFF2-40B4-BE49-F238E27FC236}">
                <a16:creationId xmlns:a16="http://schemas.microsoft.com/office/drawing/2014/main" id="{7B0DA029-1768-445A-A217-39086B9D72A1}"/>
              </a:ext>
            </a:extLst>
          </p:cNvPr>
          <p:cNvSpPr txBox="1"/>
          <p:nvPr/>
        </p:nvSpPr>
        <p:spPr>
          <a:xfrm>
            <a:off x="810000" y="2127381"/>
            <a:ext cx="11000792" cy="4401205"/>
          </a:xfrm>
          <a:prstGeom prst="rect">
            <a:avLst/>
          </a:prstGeom>
          <a:noFill/>
        </p:spPr>
        <p:txBody>
          <a:bodyPr wrap="square" rtlCol="0">
            <a:spAutoFit/>
          </a:bodyPr>
          <a:lstStyle/>
          <a:p>
            <a:pPr marL="342900" indent="-342900">
              <a:buFont typeface="Courier New" panose="02070309020205020404" pitchFamily="49" charset="0"/>
              <a:buChar char="o"/>
            </a:pPr>
            <a:endParaRPr lang="en-US" sz="2000" b="1" kern="1400" dirty="0">
              <a:latin typeface="+mj-lt"/>
            </a:endParaRPr>
          </a:p>
          <a:p>
            <a:pPr marL="342900" indent="-342900">
              <a:buClr>
                <a:schemeClr val="accent1"/>
              </a:buClr>
              <a:buSzPct val="150000"/>
              <a:buFont typeface="Courier New" panose="02070309020205020404" pitchFamily="49" charset="0"/>
              <a:buChar char="o"/>
            </a:pPr>
            <a:r>
              <a:rPr lang="en-US" sz="2000" b="1" kern="1400" dirty="0">
                <a:latin typeface="+mj-lt"/>
              </a:rPr>
              <a:t>Introductions</a:t>
            </a:r>
          </a:p>
          <a:p>
            <a:pPr marL="285750" indent="-285750">
              <a:buClr>
                <a:schemeClr val="accent1"/>
              </a:buClr>
              <a:buSzPct val="150000"/>
              <a:buFont typeface="Courier New" panose="02070309020205020404" pitchFamily="49" charset="0"/>
              <a:buChar char="o"/>
            </a:pPr>
            <a:endParaRPr lang="en-US" sz="1100" b="1" kern="1400" dirty="0">
              <a:latin typeface="+mj-lt"/>
            </a:endParaRPr>
          </a:p>
          <a:p>
            <a:pPr marL="171450" indent="-171450">
              <a:buClr>
                <a:schemeClr val="accent1"/>
              </a:buClr>
              <a:buSzPct val="150000"/>
              <a:buFont typeface="Courier New" panose="02070309020205020404" pitchFamily="49" charset="0"/>
              <a:buChar char="o"/>
            </a:pPr>
            <a:endParaRPr lang="en-US" sz="1100" b="1" kern="1400" dirty="0">
              <a:latin typeface="+mj-lt"/>
            </a:endParaRPr>
          </a:p>
          <a:p>
            <a:pPr marL="342900" indent="-342900">
              <a:buClr>
                <a:schemeClr val="accent1"/>
              </a:buClr>
              <a:buSzPct val="150000"/>
              <a:buFont typeface="Courier New" panose="02070309020205020404" pitchFamily="49" charset="0"/>
              <a:buChar char="o"/>
            </a:pPr>
            <a:r>
              <a:rPr lang="en-US" sz="2000" b="1" kern="1400" dirty="0">
                <a:latin typeface="+mj-lt"/>
              </a:rPr>
              <a:t>Overview of Coalition</a:t>
            </a:r>
          </a:p>
          <a:p>
            <a:pPr marL="342900" indent="-342900">
              <a:buClr>
                <a:schemeClr val="accent1"/>
              </a:buClr>
              <a:buSzPct val="150000"/>
              <a:buFont typeface="Courier New" panose="02070309020205020404" pitchFamily="49" charset="0"/>
              <a:buChar char="o"/>
            </a:pPr>
            <a:endParaRPr lang="en-US" sz="2000" b="1" kern="1400" dirty="0">
              <a:latin typeface="+mj-lt"/>
            </a:endParaRPr>
          </a:p>
          <a:p>
            <a:pPr marL="342900" indent="-342900">
              <a:buClr>
                <a:schemeClr val="accent1"/>
              </a:buClr>
              <a:buSzPct val="150000"/>
              <a:buFont typeface="Courier New" panose="02070309020205020404" pitchFamily="49" charset="0"/>
              <a:buChar char="o"/>
            </a:pPr>
            <a:r>
              <a:rPr lang="en-US" sz="2000" b="1" kern="1400" dirty="0">
                <a:latin typeface="+mj-lt"/>
              </a:rPr>
              <a:t>Interventions/Resources 		</a:t>
            </a:r>
          </a:p>
          <a:p>
            <a:pPr marL="342900" indent="-342900">
              <a:buClr>
                <a:schemeClr val="accent1"/>
              </a:buClr>
              <a:buSzPct val="150000"/>
              <a:buFont typeface="Courier New" panose="02070309020205020404" pitchFamily="49" charset="0"/>
              <a:buChar char="o"/>
            </a:pPr>
            <a:endParaRPr lang="en-US" sz="2000" b="1" kern="1400" dirty="0">
              <a:latin typeface="+mj-lt"/>
            </a:endParaRPr>
          </a:p>
          <a:p>
            <a:pPr marL="342900" indent="-342900">
              <a:buClr>
                <a:schemeClr val="accent1"/>
              </a:buClr>
              <a:buSzPct val="150000"/>
              <a:buFont typeface="Courier New" panose="02070309020205020404" pitchFamily="49" charset="0"/>
              <a:buChar char="o"/>
            </a:pPr>
            <a:r>
              <a:rPr lang="en-US" sz="2000" b="1" kern="1400" dirty="0">
                <a:latin typeface="+mj-lt"/>
              </a:rPr>
              <a:t>Faith Based Initiatives – Website/Meetings/Trainings </a:t>
            </a:r>
          </a:p>
          <a:p>
            <a:pPr>
              <a:buClr>
                <a:schemeClr val="accent1"/>
              </a:buClr>
              <a:buSzPct val="150000"/>
            </a:pPr>
            <a:endParaRPr lang="en-US" sz="2000" b="1" kern="1400" dirty="0">
              <a:latin typeface="+mj-lt"/>
            </a:endParaRPr>
          </a:p>
          <a:p>
            <a:pPr marL="342900" indent="-342900">
              <a:buClr>
                <a:schemeClr val="accent1"/>
              </a:buClr>
              <a:buSzPct val="150000"/>
              <a:buFont typeface="Courier New" panose="02070309020205020404" pitchFamily="49" charset="0"/>
              <a:buChar char="o"/>
            </a:pPr>
            <a:r>
              <a:rPr lang="en-US" sz="2000" b="1" kern="1400" dirty="0">
                <a:latin typeface="+mj-lt"/>
              </a:rPr>
              <a:t>Next Meeting	</a:t>
            </a:r>
            <a:r>
              <a:rPr lang="en-US" sz="1600" kern="1400" dirty="0">
                <a:latin typeface="+mj-lt"/>
              </a:rPr>
              <a:t>	</a:t>
            </a:r>
            <a:r>
              <a:rPr lang="en-US" sz="1600" kern="1400" dirty="0">
                <a:latin typeface="Goudy Old Style" panose="02020502050305020303" pitchFamily="18" charset="0"/>
              </a:rPr>
              <a:t>		</a:t>
            </a:r>
            <a:endParaRPr lang="en-US" sz="900" kern="1400" dirty="0">
              <a:latin typeface="Times New Roman" panose="02020603050405020304" pitchFamily="18" charset="0"/>
            </a:endParaRPr>
          </a:p>
          <a:p>
            <a:r>
              <a:rPr lang="en-US" sz="1100" kern="1400" dirty="0">
                <a:latin typeface="Goudy Old Style" panose="02020502050305020303" pitchFamily="18" charset="0"/>
              </a:rPr>
              <a:t> </a:t>
            </a:r>
            <a:r>
              <a:rPr lang="en-US" sz="1100" kern="1400" dirty="0">
                <a:latin typeface="Times New Roman" panose="02020603050405020304" pitchFamily="18" charset="0"/>
              </a:rPr>
              <a:t>	</a:t>
            </a:r>
            <a:endParaRPr lang="en-US" sz="900" kern="1400" dirty="0">
              <a:latin typeface="Times New Roman" panose="02020603050405020304" pitchFamily="18" charset="0"/>
            </a:endParaRPr>
          </a:p>
          <a:p>
            <a:r>
              <a:rPr lang="en-US" sz="1100" kern="1400" dirty="0">
                <a:latin typeface="Times New Roman" panose="02020603050405020304" pitchFamily="18" charset="0"/>
              </a:rPr>
              <a:t>	</a:t>
            </a:r>
            <a:r>
              <a:rPr lang="en-US" sz="1000" kern="1400" dirty="0">
                <a:latin typeface="Times New Roman" panose="02020603050405020304" pitchFamily="18" charset="0"/>
              </a:rPr>
              <a:t>	</a:t>
            </a:r>
            <a:endParaRPr lang="en-US" sz="1100" kern="1400" dirty="0">
              <a:latin typeface="Times New Roman" panose="02020603050405020304" pitchFamily="18" charset="0"/>
            </a:endParaRPr>
          </a:p>
          <a:p>
            <a:r>
              <a:rPr lang="en-US" sz="2000" i="1" kern="1400" dirty="0">
                <a:latin typeface="Garamond" panose="02020404030301010803" pitchFamily="18" charset="0"/>
              </a:rPr>
              <a:t>Coming together is a beginning; keeping together is progress; working together is success    </a:t>
            </a:r>
            <a:endParaRPr lang="en-US" sz="1100" kern="1400" dirty="0">
              <a:latin typeface="Times New Roman" panose="02020603050405020304" pitchFamily="18" charset="0"/>
            </a:endParaRPr>
          </a:p>
          <a:p>
            <a:r>
              <a:rPr lang="en-US" sz="2000" i="1" kern="1400" dirty="0">
                <a:latin typeface="Garamond" panose="02020404030301010803" pitchFamily="18" charset="0"/>
              </a:rPr>
              <a:t>						-</a:t>
            </a:r>
            <a:r>
              <a:rPr lang="en-US" sz="2000" kern="1400" dirty="0">
                <a:latin typeface="Times New Roman" panose="02020603050405020304" pitchFamily="18" charset="0"/>
              </a:rPr>
              <a:t>Henry Ford   </a:t>
            </a:r>
            <a:endParaRPr lang="en-US" sz="1100" kern="1400" dirty="0">
              <a:latin typeface="Times New Roman" panose="02020603050405020304" pitchFamily="18" charset="0"/>
            </a:endParaRPr>
          </a:p>
          <a:p>
            <a:r>
              <a:rPr lang="en-US" sz="1600" kern="1400" dirty="0">
                <a:latin typeface="Times New Roman" panose="02020603050405020304" pitchFamily="18" charset="0"/>
              </a:rPr>
              <a:t> </a:t>
            </a:r>
          </a:p>
        </p:txBody>
      </p:sp>
    </p:spTree>
    <p:extLst>
      <p:ext uri="{BB962C8B-B14F-4D97-AF65-F5344CB8AC3E}">
        <p14:creationId xmlns:p14="http://schemas.microsoft.com/office/powerpoint/2010/main" val="4088852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 &amp; Vision</a:t>
            </a:r>
          </a:p>
        </p:txBody>
      </p:sp>
      <p:sp>
        <p:nvSpPr>
          <p:cNvPr id="3" name="Content Placeholder 2"/>
          <p:cNvSpPr>
            <a:spLocks noGrp="1"/>
          </p:cNvSpPr>
          <p:nvPr>
            <p:ph idx="1"/>
          </p:nvPr>
        </p:nvSpPr>
        <p:spPr/>
        <p:txBody>
          <a:bodyPr>
            <a:normAutofit fontScale="92500"/>
          </a:bodyPr>
          <a:lstStyle/>
          <a:p>
            <a:r>
              <a:rPr lang="en-US" sz="2400" dirty="0"/>
              <a:t>JTAC’s mission is to prevent, reduce and/or delay substance use among youth of Atlantic County in a long term and sustainable manner. </a:t>
            </a:r>
          </a:p>
          <a:p>
            <a:r>
              <a:rPr lang="en-US" sz="2400" dirty="0"/>
              <a:t>Our vision is to partner with youth, parents, law enforcement, community leaders and citizens of this county and empower them to bring about the changes necessary to protect our youth, our families and our future</a:t>
            </a:r>
          </a:p>
          <a:p>
            <a:r>
              <a:rPr lang="en-US" sz="2400" dirty="0"/>
              <a:t>JTAC is funded through DFC, CARA and STOP-ACT grants from ONDCP, and 3 grants from NJ  Department of Human Services Division of Mental Health and Addiction Services</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543" y="-321971"/>
            <a:ext cx="2150398" cy="2781353"/>
          </a:xfrm>
          <a:prstGeom prst="rect">
            <a:avLst/>
          </a:prstGeom>
        </p:spPr>
      </p:pic>
    </p:spTree>
    <p:extLst>
      <p:ext uri="{BB962C8B-B14F-4D97-AF65-F5344CB8AC3E}">
        <p14:creationId xmlns:p14="http://schemas.microsoft.com/office/powerpoint/2010/main" val="3663206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Membership</a:t>
            </a:r>
          </a:p>
        </p:txBody>
      </p:sp>
      <p:sp>
        <p:nvSpPr>
          <p:cNvPr id="3" name="Content Placeholder 2"/>
          <p:cNvSpPr>
            <a:spLocks noGrp="1"/>
          </p:cNvSpPr>
          <p:nvPr>
            <p:ph idx="1"/>
          </p:nvPr>
        </p:nvSpPr>
        <p:spPr>
          <a:xfrm>
            <a:off x="818712" y="2222287"/>
            <a:ext cx="10554574" cy="4371696"/>
          </a:xfrm>
        </p:spPr>
        <p:txBody>
          <a:bodyPr>
            <a:normAutofit fontScale="25000" lnSpcReduction="20000"/>
          </a:bodyPr>
          <a:lstStyle/>
          <a:p>
            <a:pPr marL="0" indent="0">
              <a:buNone/>
            </a:pPr>
            <a:r>
              <a:rPr lang="en-US" sz="8000" dirty="0"/>
              <a:t>JTAC has over 250 members from the following sectors:</a:t>
            </a:r>
            <a:endParaRPr lang="en-US" sz="5500" dirty="0"/>
          </a:p>
          <a:p>
            <a:r>
              <a:rPr lang="en-US" sz="6400" dirty="0"/>
              <a:t>Youth</a:t>
            </a:r>
          </a:p>
          <a:p>
            <a:r>
              <a:rPr lang="en-US" sz="6400" dirty="0"/>
              <a:t>Parents</a:t>
            </a:r>
          </a:p>
          <a:p>
            <a:r>
              <a:rPr lang="en-US" sz="6400" dirty="0"/>
              <a:t>Schools</a:t>
            </a:r>
          </a:p>
          <a:p>
            <a:r>
              <a:rPr lang="en-US" sz="6400" dirty="0"/>
              <a:t>Media</a:t>
            </a:r>
          </a:p>
          <a:p>
            <a:r>
              <a:rPr lang="en-US" sz="6400" dirty="0"/>
              <a:t>Law Enforcement  </a:t>
            </a:r>
          </a:p>
          <a:p>
            <a:r>
              <a:rPr lang="en-US" sz="6400" dirty="0"/>
              <a:t>Civic and volunteer groups</a:t>
            </a:r>
          </a:p>
          <a:p>
            <a:r>
              <a:rPr lang="en-US" sz="6400" dirty="0"/>
              <a:t>Healthcare professionals</a:t>
            </a:r>
          </a:p>
          <a:p>
            <a:r>
              <a:rPr lang="en-US" sz="6400" dirty="0"/>
              <a:t>Business community   </a:t>
            </a:r>
          </a:p>
          <a:p>
            <a:r>
              <a:rPr lang="en-US" sz="6400" dirty="0"/>
              <a:t>Youth serving organizations</a:t>
            </a:r>
          </a:p>
          <a:p>
            <a:r>
              <a:rPr lang="en-US" sz="6400" dirty="0"/>
              <a:t>Religious or fraternal  organizations</a:t>
            </a:r>
          </a:p>
          <a:p>
            <a:r>
              <a:rPr lang="en-US" sz="6400" dirty="0"/>
              <a:t>State or local agencies with expertise in the field of substance misuse</a:t>
            </a:r>
          </a:p>
          <a:p>
            <a:r>
              <a:rPr lang="en-US" sz="6400" dirty="0"/>
              <a:t>Other organization involved in reducing substance misuse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8435" y="-386367"/>
            <a:ext cx="2211143" cy="2859922"/>
          </a:xfrm>
          <a:prstGeom prst="rect">
            <a:avLst/>
          </a:prstGeom>
        </p:spPr>
      </p:pic>
    </p:spTree>
    <p:extLst>
      <p:ext uri="{BB962C8B-B14F-4D97-AF65-F5344CB8AC3E}">
        <p14:creationId xmlns:p14="http://schemas.microsoft.com/office/powerpoint/2010/main" val="487267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Prevention Framework</a:t>
            </a:r>
          </a:p>
        </p:txBody>
      </p:sp>
      <p:pic>
        <p:nvPicPr>
          <p:cNvPr id="4" name="Picture 2" descr="\\tretmstfvs1\users\gopalfa\My Pictures\SPF circle image.jpg"/>
          <p:cNvPicPr>
            <a:picLocks noChangeAspect="1" noChangeArrowheads="1"/>
          </p:cNvPicPr>
          <p:nvPr/>
        </p:nvPicPr>
        <p:blipFill>
          <a:blip r:embed="rId2" cstate="print"/>
          <a:stretch>
            <a:fillRect/>
          </a:stretch>
        </p:blipFill>
        <p:spPr bwMode="auto">
          <a:xfrm>
            <a:off x="3501189" y="2466473"/>
            <a:ext cx="4138863" cy="4044260"/>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6040" y="-217467"/>
            <a:ext cx="2150398" cy="2560074"/>
          </a:xfrm>
          <a:prstGeom prst="rect">
            <a:avLst/>
          </a:prstGeom>
        </p:spPr>
      </p:pic>
    </p:spTree>
    <p:extLst>
      <p:ext uri="{BB962C8B-B14F-4D97-AF65-F5344CB8AC3E}">
        <p14:creationId xmlns:p14="http://schemas.microsoft.com/office/powerpoint/2010/main" val="591211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Needs Assessment</a:t>
            </a:r>
          </a:p>
        </p:txBody>
      </p:sp>
      <p:sp>
        <p:nvSpPr>
          <p:cNvPr id="3" name="TextBox 2"/>
          <p:cNvSpPr txBox="1"/>
          <p:nvPr/>
        </p:nvSpPr>
        <p:spPr>
          <a:xfrm>
            <a:off x="1367245" y="2899954"/>
            <a:ext cx="10258697" cy="3477875"/>
          </a:xfrm>
          <a:prstGeom prst="rect">
            <a:avLst/>
          </a:prstGeom>
          <a:noFill/>
        </p:spPr>
        <p:txBody>
          <a:bodyPr wrap="square" rtlCol="0">
            <a:spAutoFit/>
          </a:bodyPr>
          <a:lstStyle/>
          <a:p>
            <a:r>
              <a:rPr lang="en-US" sz="2200" dirty="0"/>
              <a:t>Policy Scans</a:t>
            </a:r>
          </a:p>
          <a:p>
            <a:r>
              <a:rPr lang="en-US" sz="2200" dirty="0"/>
              <a:t>Focus Groups</a:t>
            </a:r>
          </a:p>
          <a:p>
            <a:r>
              <a:rPr lang="en-US" sz="2200" dirty="0"/>
              <a:t>Key Informant Interviews</a:t>
            </a:r>
          </a:p>
          <a:p>
            <a:r>
              <a:rPr lang="en-US" sz="2200" dirty="0"/>
              <a:t>Prevention Resource Assessment</a:t>
            </a:r>
          </a:p>
          <a:p>
            <a:r>
              <a:rPr lang="en-US" sz="2200" dirty="0"/>
              <a:t>Community Readiness Surveys</a:t>
            </a:r>
          </a:p>
          <a:p>
            <a:r>
              <a:rPr lang="en-US" sz="2200" dirty="0"/>
              <a:t>Data Work Group (PRIDE Survey, ER Data, Poison Control Calls, Arrest Data, Treatment Data, YRBS, Overdose Rates)</a:t>
            </a:r>
          </a:p>
          <a:p>
            <a:endParaRPr lang="en-US" sz="2200" dirty="0"/>
          </a:p>
          <a:p>
            <a:r>
              <a:rPr lang="en-US" sz="2200" dirty="0"/>
              <a:t>JTAC utilizes environmental strategies to reduce underage drinking, marijuana use, and prescription medication misuse (link to heroin)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543" y="-321971"/>
            <a:ext cx="2150398" cy="2781353"/>
          </a:xfrm>
          <a:prstGeom prst="rect">
            <a:avLst/>
          </a:prstGeom>
        </p:spPr>
      </p:pic>
    </p:spTree>
    <p:extLst>
      <p:ext uri="{BB962C8B-B14F-4D97-AF65-F5344CB8AC3E}">
        <p14:creationId xmlns:p14="http://schemas.microsoft.com/office/powerpoint/2010/main" val="1656609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Strategies for Change</a:t>
            </a:r>
          </a:p>
        </p:txBody>
      </p:sp>
      <p:graphicFrame>
        <p:nvGraphicFramePr>
          <p:cNvPr id="3" name="Content Placeholder 4"/>
          <p:cNvGraphicFramePr>
            <a:graphicFrameLocks/>
          </p:cNvGraphicFramePr>
          <p:nvPr>
            <p:extLst>
              <p:ext uri="{D42A27DB-BD31-4B8C-83A1-F6EECF244321}">
                <p14:modId xmlns:p14="http://schemas.microsoft.com/office/powerpoint/2010/main" val="735663931"/>
              </p:ext>
            </p:extLst>
          </p:nvPr>
        </p:nvGraphicFramePr>
        <p:xfrm>
          <a:off x="2294021" y="2450432"/>
          <a:ext cx="6508377" cy="3916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90543" y="-321971"/>
            <a:ext cx="2150398" cy="2781353"/>
          </a:xfrm>
          <a:prstGeom prst="rect">
            <a:avLst/>
          </a:prstGeom>
        </p:spPr>
      </p:pic>
    </p:spTree>
    <p:extLst>
      <p:ext uri="{BB962C8B-B14F-4D97-AF65-F5344CB8AC3E}">
        <p14:creationId xmlns:p14="http://schemas.microsoft.com/office/powerpoint/2010/main" val="1947632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Current Interventions Underage Drinking</a:t>
            </a:r>
          </a:p>
        </p:txBody>
      </p:sp>
      <p:sp>
        <p:nvSpPr>
          <p:cNvPr id="6" name="Content Placeholder 5"/>
          <p:cNvSpPr>
            <a:spLocks noGrp="1"/>
          </p:cNvSpPr>
          <p:nvPr>
            <p:ph sz="half" idx="1"/>
          </p:nvPr>
        </p:nvSpPr>
        <p:spPr/>
        <p:txBody>
          <a:bodyPr>
            <a:normAutofit lnSpcReduction="10000"/>
          </a:bodyPr>
          <a:lstStyle/>
          <a:p>
            <a:r>
              <a:rPr lang="en-US" dirty="0"/>
              <a:t>Middle School PSA Contest/Billboard</a:t>
            </a:r>
          </a:p>
          <a:p>
            <a:r>
              <a:rPr lang="en-US" dirty="0"/>
              <a:t>Awareness for students concerning legal ramifications of underage drinking</a:t>
            </a:r>
          </a:p>
          <a:p>
            <a:r>
              <a:rPr lang="en-US" dirty="0"/>
              <a:t>Increase awareness of social host liability</a:t>
            </a:r>
          </a:p>
          <a:p>
            <a:r>
              <a:rPr lang="en-US" dirty="0"/>
              <a:t>Increase number and enforcement of Private Property ordinances and Nuisance Abatement ordinances</a:t>
            </a:r>
          </a:p>
          <a:p>
            <a:r>
              <a:rPr lang="en-US" dirty="0"/>
              <a:t>Model policies to reduce alcohol and other drug advertisements</a:t>
            </a:r>
          </a:p>
          <a:p>
            <a:endParaRPr lang="en-US" dirty="0"/>
          </a:p>
        </p:txBody>
      </p:sp>
      <p:sp>
        <p:nvSpPr>
          <p:cNvPr id="7" name="Content Placeholder 6"/>
          <p:cNvSpPr>
            <a:spLocks noGrp="1"/>
          </p:cNvSpPr>
          <p:nvPr>
            <p:ph sz="half" idx="2"/>
          </p:nvPr>
        </p:nvSpPr>
        <p:spPr/>
        <p:txBody>
          <a:bodyPr>
            <a:normAutofit lnSpcReduction="10000"/>
          </a:bodyPr>
          <a:lstStyle/>
          <a:p>
            <a:r>
              <a:rPr lang="en-US" dirty="0"/>
              <a:t>Back to School Nights/Parents Events</a:t>
            </a:r>
          </a:p>
          <a:p>
            <a:r>
              <a:rPr lang="en-US" dirty="0"/>
              <a:t>Physician outreach</a:t>
            </a:r>
          </a:p>
          <a:p>
            <a:r>
              <a:rPr lang="en-US" dirty="0"/>
              <a:t>Model policies to reduce youth alcohol access at community events</a:t>
            </a:r>
          </a:p>
          <a:p>
            <a:r>
              <a:rPr lang="en-US" dirty="0"/>
              <a:t>We Check for 21 Conference</a:t>
            </a:r>
          </a:p>
          <a:p>
            <a:r>
              <a:rPr lang="en-US" dirty="0"/>
              <a:t>Conduct Responsible Beverage Server Trainings (TIPS), policies/ordinances</a:t>
            </a:r>
          </a:p>
          <a:p>
            <a:r>
              <a:rPr lang="en-US" dirty="0"/>
              <a:t>Sticker Shock Events</a:t>
            </a:r>
          </a:p>
          <a:p>
            <a:r>
              <a:rPr lang="en-US" dirty="0"/>
              <a:t>Cops in Shops Program</a:t>
            </a:r>
          </a:p>
          <a:p>
            <a:r>
              <a:rPr lang="en-US" dirty="0"/>
              <a:t>100% Proofing policies/ordinances</a:t>
            </a:r>
          </a:p>
          <a:p>
            <a:endParaRPr lang="en-US" dirty="0"/>
          </a:p>
        </p:txBody>
      </p:sp>
    </p:spTree>
    <p:extLst>
      <p:ext uri="{BB962C8B-B14F-4D97-AF65-F5344CB8AC3E}">
        <p14:creationId xmlns:p14="http://schemas.microsoft.com/office/powerpoint/2010/main" val="20104699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4063</TotalTime>
  <Words>837</Words>
  <Application>Microsoft Office PowerPoint</Application>
  <PresentationFormat>Widescreen</PresentationFormat>
  <Paragraphs>141</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Calibri</vt:lpstr>
      <vt:lpstr>Century Gothic</vt:lpstr>
      <vt:lpstr>Courier New</vt:lpstr>
      <vt:lpstr>Garamond</vt:lpstr>
      <vt:lpstr>Goudy Old Style</vt:lpstr>
      <vt:lpstr>Times New Roman</vt:lpstr>
      <vt:lpstr>Wingdings 2</vt:lpstr>
      <vt:lpstr>Quotable</vt:lpstr>
      <vt:lpstr>Join Together Atlantic County (JTAC)</vt:lpstr>
      <vt:lpstr>PowerPoint Presentation</vt:lpstr>
      <vt:lpstr>Agenda </vt:lpstr>
      <vt:lpstr>Mission &amp; Vision</vt:lpstr>
      <vt:lpstr>Membership</vt:lpstr>
      <vt:lpstr>Strategic Prevention Framework</vt:lpstr>
      <vt:lpstr>Needs Assessment</vt:lpstr>
      <vt:lpstr>Prevention Strategies for Change</vt:lpstr>
      <vt:lpstr>Current Interventions Underage Drinking</vt:lpstr>
      <vt:lpstr>Current Interventions Marijuana</vt:lpstr>
      <vt:lpstr>Current Interventions Opioids</vt:lpstr>
      <vt:lpstr>Current Interventions Opioid Task Force</vt:lpstr>
      <vt:lpstr>Current Interventions Non-Drug Specific</vt:lpstr>
      <vt:lpstr>PowerPoint Presentation</vt:lpstr>
      <vt:lpstr>PowerPoint Presentation</vt:lpstr>
      <vt:lpstr>PowerPoint Presentation</vt:lpstr>
      <vt:lpstr>PowerPoint Presentation</vt:lpstr>
      <vt:lpstr>Contact Information:</vt:lpstr>
    </vt:vector>
  </TitlesOfParts>
  <Company>Stockton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JTAC</dc:title>
  <dc:creator>Walton, Mary</dc:creator>
  <cp:lastModifiedBy>Brian Wilson</cp:lastModifiedBy>
  <cp:revision>115</cp:revision>
  <cp:lastPrinted>2017-09-21T14:17:18Z</cp:lastPrinted>
  <dcterms:created xsi:type="dcterms:W3CDTF">2016-09-08T13:42:47Z</dcterms:created>
  <dcterms:modified xsi:type="dcterms:W3CDTF">2020-11-16T14:09:03Z</dcterms:modified>
</cp:coreProperties>
</file>